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6"/>
  </p:notesMasterIdLst>
  <p:sldIdLst>
    <p:sldId id="256" r:id="rId2"/>
    <p:sldId id="257" r:id="rId3"/>
    <p:sldId id="268" r:id="rId4"/>
    <p:sldId id="269" r:id="rId5"/>
    <p:sldId id="258" r:id="rId6"/>
    <p:sldId id="270" r:id="rId7"/>
    <p:sldId id="271" r:id="rId8"/>
    <p:sldId id="259" r:id="rId9"/>
    <p:sldId id="272" r:id="rId10"/>
    <p:sldId id="260" r:id="rId11"/>
    <p:sldId id="267" r:id="rId12"/>
    <p:sldId id="265" r:id="rId13"/>
    <p:sldId id="266" r:id="rId14"/>
    <p:sldId id="264" r:id="rId15"/>
  </p:sldIdLst>
  <p:sldSz cx="12192000" cy="6858000"/>
  <p:notesSz cx="5519738"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65"/>
    <p:restoredTop sz="93478"/>
  </p:normalViewPr>
  <p:slideViewPr>
    <p:cSldViewPr>
      <p:cViewPr varScale="1">
        <p:scale>
          <a:sx n="110" d="100"/>
          <a:sy n="110" d="100"/>
        </p:scale>
        <p:origin x="720"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391886" cy="513508"/>
          </a:xfrm>
          <a:prstGeom prst="rect">
            <a:avLst/>
          </a:prstGeom>
        </p:spPr>
        <p:txBody>
          <a:bodyPr vert="horz" lIns="91440" tIns="45720" rIns="91440" bIns="45720" rtlCol="0"/>
          <a:lstStyle>
            <a:lvl1pPr algn="l">
              <a:defRPr sz="1200">
                <a:latin typeface="Trebuchet MS" panose="020B0603020202020204" pitchFamily="34" charset="0"/>
              </a:defRPr>
            </a:lvl1pPr>
          </a:lstStyle>
          <a:p>
            <a:endParaRPr lang="en-AU" dirty="0"/>
          </a:p>
        </p:txBody>
      </p:sp>
      <p:sp>
        <p:nvSpPr>
          <p:cNvPr id="3" name="Date Placeholder 2"/>
          <p:cNvSpPr>
            <a:spLocks noGrp="1"/>
          </p:cNvSpPr>
          <p:nvPr>
            <p:ph type="dt" idx="1"/>
          </p:nvPr>
        </p:nvSpPr>
        <p:spPr>
          <a:xfrm>
            <a:off x="3126574" y="0"/>
            <a:ext cx="2391886" cy="513508"/>
          </a:xfrm>
          <a:prstGeom prst="rect">
            <a:avLst/>
          </a:prstGeom>
        </p:spPr>
        <p:txBody>
          <a:bodyPr vert="horz" lIns="91440" tIns="45720" rIns="91440" bIns="45720" rtlCol="0"/>
          <a:lstStyle>
            <a:lvl1pPr algn="r">
              <a:defRPr sz="1200">
                <a:latin typeface="Trebuchet MS" panose="020B0603020202020204" pitchFamily="34" charset="0"/>
              </a:defRPr>
            </a:lvl1pPr>
          </a:lstStyle>
          <a:p>
            <a:fld id="{38FDC80C-E351-4863-81FD-774DA065994A}" type="datetimeFigureOut">
              <a:rPr lang="en-AU" smtClean="0"/>
              <a:pPr/>
              <a:t>30/07/2020</a:t>
            </a:fld>
            <a:endParaRPr lang="en-AU" dirty="0"/>
          </a:p>
        </p:txBody>
      </p:sp>
      <p:sp>
        <p:nvSpPr>
          <p:cNvPr id="4" name="Slide Image Placeholder 3"/>
          <p:cNvSpPr>
            <a:spLocks noGrp="1" noRot="1" noChangeAspect="1"/>
          </p:cNvSpPr>
          <p:nvPr>
            <p:ph type="sldImg" idx="2"/>
          </p:nvPr>
        </p:nvSpPr>
        <p:spPr>
          <a:xfrm>
            <a:off x="-309563" y="1279525"/>
            <a:ext cx="6138863" cy="34544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551974" y="4925407"/>
            <a:ext cx="4415790" cy="4029879"/>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9721107"/>
            <a:ext cx="2391886" cy="513507"/>
          </a:xfrm>
          <a:prstGeom prst="rect">
            <a:avLst/>
          </a:prstGeom>
        </p:spPr>
        <p:txBody>
          <a:bodyPr vert="horz" lIns="91440" tIns="45720" rIns="91440" bIns="45720" rtlCol="0" anchor="b"/>
          <a:lstStyle>
            <a:lvl1pPr algn="l">
              <a:defRPr sz="1200">
                <a:latin typeface="Trebuchet MS" panose="020B0603020202020204" pitchFamily="34" charset="0"/>
              </a:defRPr>
            </a:lvl1pPr>
          </a:lstStyle>
          <a:p>
            <a:endParaRPr lang="en-AU" dirty="0"/>
          </a:p>
        </p:txBody>
      </p:sp>
      <p:sp>
        <p:nvSpPr>
          <p:cNvPr id="7" name="Slide Number Placeholder 6"/>
          <p:cNvSpPr>
            <a:spLocks noGrp="1"/>
          </p:cNvSpPr>
          <p:nvPr>
            <p:ph type="sldNum" sz="quarter" idx="5"/>
          </p:nvPr>
        </p:nvSpPr>
        <p:spPr>
          <a:xfrm>
            <a:off x="3126574" y="9721107"/>
            <a:ext cx="2391886" cy="513507"/>
          </a:xfrm>
          <a:prstGeom prst="rect">
            <a:avLst/>
          </a:prstGeom>
        </p:spPr>
        <p:txBody>
          <a:bodyPr vert="horz" lIns="91440" tIns="45720" rIns="91440" bIns="45720" rtlCol="0" anchor="b"/>
          <a:lstStyle>
            <a:lvl1pPr algn="r">
              <a:defRPr sz="1200">
                <a:latin typeface="Trebuchet MS" panose="020B0603020202020204" pitchFamily="34" charset="0"/>
              </a:defRPr>
            </a:lvl1pPr>
          </a:lstStyle>
          <a:p>
            <a:fld id="{0E7E3C98-8699-4D47-ADFC-642566086CE1}" type="slidenum">
              <a:rPr lang="en-AU" smtClean="0"/>
              <a:pPr/>
              <a:t>‹#›</a:t>
            </a:fld>
            <a:endParaRPr lang="en-AU" dirty="0"/>
          </a:p>
        </p:txBody>
      </p:sp>
    </p:spTree>
    <p:extLst>
      <p:ext uri="{BB962C8B-B14F-4D97-AF65-F5344CB8AC3E}">
        <p14:creationId xmlns:p14="http://schemas.microsoft.com/office/powerpoint/2010/main" val="2166022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anose="020B0603020202020204" pitchFamily="34" charset="0"/>
        <a:ea typeface="+mn-ea"/>
        <a:cs typeface="+mn-cs"/>
      </a:defRPr>
    </a:lvl1pPr>
    <a:lvl2pPr marL="457200" algn="l" defTabSz="914400" rtl="0" eaLnBrk="1" latinLnBrk="0" hangingPunct="1">
      <a:defRPr sz="1200" kern="1200">
        <a:solidFill>
          <a:schemeClr val="tx1"/>
        </a:solidFill>
        <a:latin typeface="Trebuchet MS" panose="020B0603020202020204" pitchFamily="34" charset="0"/>
        <a:ea typeface="+mn-ea"/>
        <a:cs typeface="+mn-cs"/>
      </a:defRPr>
    </a:lvl2pPr>
    <a:lvl3pPr marL="914400" algn="l" defTabSz="914400" rtl="0" eaLnBrk="1" latinLnBrk="0" hangingPunct="1">
      <a:defRPr sz="1200" kern="1200">
        <a:solidFill>
          <a:schemeClr val="tx1"/>
        </a:solidFill>
        <a:latin typeface="Trebuchet MS" panose="020B0603020202020204" pitchFamily="34" charset="0"/>
        <a:ea typeface="+mn-ea"/>
        <a:cs typeface="+mn-cs"/>
      </a:defRPr>
    </a:lvl3pPr>
    <a:lvl4pPr marL="1371600" algn="l" defTabSz="914400" rtl="0" eaLnBrk="1" latinLnBrk="0" hangingPunct="1">
      <a:defRPr sz="1200" kern="1200">
        <a:solidFill>
          <a:schemeClr val="tx1"/>
        </a:solidFill>
        <a:latin typeface="Trebuchet MS" panose="020B0603020202020204" pitchFamily="34" charset="0"/>
        <a:ea typeface="+mn-ea"/>
        <a:cs typeface="+mn-cs"/>
      </a:defRPr>
    </a:lvl4pPr>
    <a:lvl5pPr marL="1828800" algn="l" defTabSz="914400" rtl="0" eaLnBrk="1" latinLnBrk="0" hangingPunct="1">
      <a:defRPr sz="1200" kern="1200">
        <a:solidFill>
          <a:schemeClr val="tx1"/>
        </a:solidFill>
        <a:latin typeface="Trebuchet MS" panose="020B06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will automatically transition at end of the video.</a:t>
            </a:r>
            <a:r>
              <a:rPr lang="en-AU" dirty="0"/>
              <a:t> 3.20</a:t>
            </a:r>
          </a:p>
        </p:txBody>
      </p:sp>
      <p:sp>
        <p:nvSpPr>
          <p:cNvPr id="4" name="Slide Number Placeholder 3"/>
          <p:cNvSpPr>
            <a:spLocks noGrp="1"/>
          </p:cNvSpPr>
          <p:nvPr>
            <p:ph type="sldNum" sz="quarter" idx="5"/>
          </p:nvPr>
        </p:nvSpPr>
        <p:spPr/>
        <p:txBody>
          <a:bodyPr/>
          <a:lstStyle/>
          <a:p>
            <a:fld id="{0E7E3C98-8699-4D47-ADFC-642566086CE1}" type="slidenum">
              <a:rPr lang="en-AU" smtClean="0"/>
              <a:t>2</a:t>
            </a:fld>
            <a:endParaRPr lang="en-AU"/>
          </a:p>
        </p:txBody>
      </p:sp>
    </p:spTree>
    <p:extLst>
      <p:ext uri="{BB962C8B-B14F-4D97-AF65-F5344CB8AC3E}">
        <p14:creationId xmlns:p14="http://schemas.microsoft.com/office/powerpoint/2010/main" val="959507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will automatically transition at end of the video.</a:t>
            </a:r>
            <a:r>
              <a:rPr lang="en-AU" dirty="0"/>
              <a:t> 4.00</a:t>
            </a:r>
          </a:p>
        </p:txBody>
      </p:sp>
      <p:sp>
        <p:nvSpPr>
          <p:cNvPr id="4" name="Slide Number Placeholder 3"/>
          <p:cNvSpPr>
            <a:spLocks noGrp="1"/>
          </p:cNvSpPr>
          <p:nvPr>
            <p:ph type="sldNum" sz="quarter" idx="5"/>
          </p:nvPr>
        </p:nvSpPr>
        <p:spPr/>
        <p:txBody>
          <a:bodyPr/>
          <a:lstStyle/>
          <a:p>
            <a:fld id="{0E7E3C98-8699-4D47-ADFC-642566086CE1}" type="slidenum">
              <a:rPr lang="en-AU" smtClean="0"/>
              <a:t>11</a:t>
            </a:fld>
            <a:endParaRPr lang="en-AU"/>
          </a:p>
        </p:txBody>
      </p:sp>
    </p:spTree>
    <p:extLst>
      <p:ext uri="{BB962C8B-B14F-4D97-AF65-F5344CB8AC3E}">
        <p14:creationId xmlns:p14="http://schemas.microsoft.com/office/powerpoint/2010/main" val="4160053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July 30,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C3AA4-67BE-44F7-809A-3582401494AF}" type="datetime4">
              <a:rPr lang="en-US" smtClean="0"/>
              <a:pPr/>
              <a:t>July 30,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72EEB-1769-4776-AD69-E7C1260563EB}" type="datetime4">
              <a:rPr lang="en-US" smtClean="0"/>
              <a:pPr/>
              <a:t>July 30,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7BB8AF-C16A-4836-A92D-61834B5F0BA5}" type="datetime4">
              <a:rPr lang="en-US" smtClean="0"/>
              <a:pPr/>
              <a:t>July 30,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July 30,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July 30,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F7543A-E259-478F-9E0D-57BA40E442B7}" type="datetime4">
              <a:rPr lang="en-US" smtClean="0"/>
              <a:pPr/>
              <a:t>July 30,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B012D-77A1-44B0-BB26-329BA1EE55C9}" type="datetime4">
              <a:rPr lang="en-US" smtClean="0"/>
              <a:pPr/>
              <a:t>July 30,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July 30,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July 30, 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3416D63-31BF-4B94-B6C5-E20B2C63F515}" type="datetime4">
              <a:rPr lang="en-US" smtClean="0"/>
              <a:pPr/>
              <a:t>July 30, 2020</a:t>
            </a:fld>
            <a:endParaRPr lang="en-US"/>
          </a:p>
        </p:txBody>
      </p:sp>
      <p:sp>
        <p:nvSpPr>
          <p:cNvPr id="9" name="Slide Number Placeholder 8"/>
          <p:cNvSpPr>
            <a:spLocks noGrp="1"/>
          </p:cNvSpPr>
          <p:nvPr>
            <p:ph type="sldNum" sz="quarter" idx="11"/>
          </p:nvPr>
        </p:nvSpPr>
        <p:spPr/>
        <p:txBody>
          <a:bodyPr/>
          <a:lstStyle/>
          <a:p>
            <a:fld id="{2754ED01-E2A0-4C1E-8E21-014B99041579}"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rebuchet MS" panose="020B0603020202020204" pitchFamily="34" charset="0"/>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rebuchet MS" panose="020B0603020202020204" pitchFamily="34" charset="0"/>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latin typeface="Trebuchet MS" panose="020B0603020202020204" pitchFamily="34" charset="0"/>
              </a:defRPr>
            </a:lvl1pPr>
          </a:lstStyle>
          <a:p>
            <a:fld id="{2754ED01-E2A0-4C1E-8E21-014B99041579}"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latin typeface="Trebuchet MS" panose="020B0603020202020204" pitchFamily="34" charset="0"/>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latin typeface="Trebuchet MS" panose="020B0603020202020204" pitchFamily="34" charset="0"/>
              </a:defRPr>
            </a:lvl1pPr>
          </a:lstStyle>
          <a:p>
            <a:fld id="{62B1B13E-D5AF-485E-81A1-82A140076526}" type="datetime4">
              <a:rPr lang="en-US" smtClean="0"/>
              <a:pPr/>
              <a:t>July 30, 2020</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Trebuchet MS" panose="020B0603020202020204" pitchFamily="34" charset="0"/>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Trebuchet MS" panose="020B0603020202020204" pitchFamily="34" charset="0"/>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Trebuchet MS" panose="020B0603020202020204" pitchFamily="34" charset="0"/>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Trebuchet MS" panose="020B0603020202020204" pitchFamily="34" charset="0"/>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Trebuchet MS" panose="020B0603020202020204" pitchFamily="34" charset="0"/>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jpeg"/><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TvH-OeKEYp4"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hyperlink" Target="https://www.legacy.com/wp-content/uploads/2020/01/mother-teresa-hero.jpg"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isual Resources\People\mother there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620" y="1"/>
            <a:ext cx="85133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08091" y="2379898"/>
            <a:ext cx="3240360" cy="2098203"/>
          </a:xfrm>
        </p:spPr>
        <p:txBody>
          <a:bodyPr/>
          <a:lstStyle/>
          <a:p>
            <a:r>
              <a:rPr lang="en-AU" sz="7200" b="1" dirty="0">
                <a:solidFill>
                  <a:srgbClr val="0033CC"/>
                </a:solidFill>
                <a:effectLst>
                  <a:outerShdw blurRad="38100" dist="38100" dir="2700000" algn="tl">
                    <a:srgbClr val="000000">
                      <a:alpha val="43137"/>
                    </a:srgbClr>
                  </a:outerShdw>
                </a:effectLst>
              </a:rPr>
              <a:t>Mother Teresa</a:t>
            </a:r>
          </a:p>
        </p:txBody>
      </p:sp>
      <p:sp>
        <p:nvSpPr>
          <p:cNvPr id="3" name="Subtitle 2"/>
          <p:cNvSpPr>
            <a:spLocks noGrp="1"/>
          </p:cNvSpPr>
          <p:nvPr>
            <p:ph type="subTitle" idx="1"/>
          </p:nvPr>
        </p:nvSpPr>
        <p:spPr>
          <a:xfrm>
            <a:off x="176193" y="5052204"/>
            <a:ext cx="3240360" cy="1714872"/>
          </a:xfrm>
        </p:spPr>
        <p:txBody>
          <a:bodyPr>
            <a:normAutofit fontScale="92500"/>
          </a:bodyPr>
          <a:lstStyle/>
          <a:p>
            <a:r>
              <a:rPr lang="en-AU" sz="5400" b="1" dirty="0">
                <a:solidFill>
                  <a:srgbClr val="0033CC"/>
                </a:solidFill>
                <a:effectLst>
                  <a:outerShdw blurRad="38100" dist="38100" dir="2700000" algn="tl">
                    <a:srgbClr val="000000">
                      <a:alpha val="43137"/>
                    </a:srgbClr>
                  </a:outerShdw>
                </a:effectLst>
              </a:rPr>
              <a:t>Streets of Calcutta</a:t>
            </a:r>
            <a:endParaRPr lang="en-AU" sz="5400" dirty="0">
              <a:solidFill>
                <a:srgbClr val="0033CC"/>
              </a:solidFill>
              <a:effectLst>
                <a:outerShdw blurRad="38100" dist="38100" dir="2700000" algn="tl">
                  <a:srgbClr val="000000">
                    <a:alpha val="43137"/>
                  </a:srgbClr>
                </a:outerShdw>
              </a:effectLst>
            </a:endParaRPr>
          </a:p>
        </p:txBody>
      </p:sp>
      <p:pic>
        <p:nvPicPr>
          <p:cNvPr id="4" name="MT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8113" y="6435725"/>
            <a:ext cx="406400" cy="406400"/>
          </a:xfrm>
          <a:prstGeom prst="rect">
            <a:avLst/>
          </a:prstGeom>
        </p:spPr>
      </p:pic>
    </p:spTree>
    <p:extLst>
      <p:ext uri="{BB962C8B-B14F-4D97-AF65-F5344CB8AC3E}">
        <p14:creationId xmlns:p14="http://schemas.microsoft.com/office/powerpoint/2010/main" val="34553294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costume&#10;&#10;Description automatically generated">
            <a:extLst>
              <a:ext uri="{FF2B5EF4-FFF2-40B4-BE49-F238E27FC236}">
                <a16:creationId xmlns:a16="http://schemas.microsoft.com/office/drawing/2014/main" id="{671F71EC-E25F-4A0F-BBCB-BC9D320B85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2" name="Title 1"/>
          <p:cNvSpPr>
            <a:spLocks noGrp="1"/>
          </p:cNvSpPr>
          <p:nvPr>
            <p:ph type="title"/>
          </p:nvPr>
        </p:nvSpPr>
        <p:spPr>
          <a:xfrm>
            <a:off x="191344" y="260648"/>
            <a:ext cx="3974232" cy="1282154"/>
          </a:xfrm>
        </p:spPr>
        <p:txBody>
          <a:bodyPr/>
          <a:lstStyle/>
          <a:p>
            <a:r>
              <a:rPr lang="en-AU" sz="4400" b="1" dirty="0">
                <a:solidFill>
                  <a:srgbClr val="0033CC"/>
                </a:solidFill>
                <a:effectLst>
                  <a:outerShdw blurRad="38100" dist="38100" dir="2700000" algn="tl">
                    <a:srgbClr val="000000">
                      <a:alpha val="43137"/>
                    </a:srgbClr>
                  </a:outerShdw>
                </a:effectLst>
              </a:rPr>
              <a:t>A Gospel Message Motto</a:t>
            </a:r>
          </a:p>
        </p:txBody>
      </p:sp>
      <p:sp>
        <p:nvSpPr>
          <p:cNvPr id="4" name="Slide Number Placeholder 3"/>
          <p:cNvSpPr>
            <a:spLocks noGrp="1"/>
          </p:cNvSpPr>
          <p:nvPr>
            <p:ph type="sldNum" sz="quarter" idx="12"/>
          </p:nvPr>
        </p:nvSpPr>
        <p:spPr/>
        <p:txBody>
          <a:bodyPr/>
          <a:lstStyle/>
          <a:p>
            <a:fld id="{2754ED01-E2A0-4C1E-8E21-014B99041579}" type="slidenum">
              <a:rPr lang="en-US" smtClean="0"/>
              <a:pPr/>
              <a:t>10</a:t>
            </a:fld>
            <a:endParaRPr lang="en-US"/>
          </a:p>
        </p:txBody>
      </p:sp>
      <p:sp>
        <p:nvSpPr>
          <p:cNvPr id="6" name="TextBox 5"/>
          <p:cNvSpPr txBox="1"/>
          <p:nvPr/>
        </p:nvSpPr>
        <p:spPr>
          <a:xfrm>
            <a:off x="407368" y="3620848"/>
            <a:ext cx="6840760" cy="2826306"/>
          </a:xfrm>
          <a:prstGeom prst="roundRect">
            <a:avLst/>
          </a:prstGeom>
          <a:solidFill>
            <a:srgbClr val="FFCC99">
              <a:alpha val="69804"/>
            </a:srgbClr>
          </a:solidFill>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r>
              <a:rPr lang="en-AU" sz="4000" b="1" i="1" spc="-100" dirty="0">
                <a:solidFill>
                  <a:srgbClr val="0033CC"/>
                </a:solidFill>
                <a:effectLst>
                  <a:outerShdw blurRad="38100" dist="38100" dir="2700000" algn="tl">
                    <a:srgbClr val="000000">
                      <a:alpha val="43137"/>
                    </a:srgbClr>
                  </a:outerShdw>
                </a:effectLst>
                <a:latin typeface="+mj-lt"/>
                <a:ea typeface="+mj-ea"/>
                <a:cs typeface="+mj-cs"/>
              </a:rPr>
              <a:t>Select a motto and describe how this can be applied to your life so that your life is a true reflection of the Gospel.</a:t>
            </a:r>
          </a:p>
        </p:txBody>
      </p:sp>
      <p:pic>
        <p:nvPicPr>
          <p:cNvPr id="11" name="Journey_to_the_Centre_by_Corrina_Bonshek">
            <a:hlinkClick r:id="" action="ppaction://media"/>
            <a:extLst>
              <a:ext uri="{FF2B5EF4-FFF2-40B4-BE49-F238E27FC236}">
                <a16:creationId xmlns:a16="http://schemas.microsoft.com/office/drawing/2014/main" id="{9B184322-439B-43C0-8AF6-2BA53C3008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32504" y="6180931"/>
            <a:ext cx="487362" cy="487363"/>
          </a:xfrm>
          <a:prstGeom prst="rect">
            <a:avLst/>
          </a:prstGeom>
        </p:spPr>
      </p:pic>
      <p:pic>
        <p:nvPicPr>
          <p:cNvPr id="5" name="MT Slide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215688" y="6221413"/>
            <a:ext cx="406400" cy="406400"/>
          </a:xfrm>
          <a:prstGeom prst="rect">
            <a:avLst/>
          </a:prstGeom>
        </p:spPr>
      </p:pic>
    </p:spTree>
    <p:extLst>
      <p:ext uri="{BB962C8B-B14F-4D97-AF65-F5344CB8AC3E}">
        <p14:creationId xmlns:p14="http://schemas.microsoft.com/office/powerpoint/2010/main" val="3751242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9409" fill="hold"/>
                                        <p:tgtEl>
                                          <p:spTgt spid="11"/>
                                        </p:tgtEl>
                                      </p:cBhvr>
                                    </p:cmd>
                                  </p:childTnLst>
                                </p:cTn>
                              </p:par>
                            </p:childTnLst>
                          </p:cTn>
                        </p:par>
                        <p:par>
                          <p:cTn id="7" fill="hold">
                            <p:stCondLst>
                              <p:cond delay="389409"/>
                            </p:stCondLst>
                            <p:childTnLst>
                              <p:par>
                                <p:cTn id="8" presetID="1" presetClass="mediacall" presetSubtype="0" fill="hold" nodeType="afterEffect">
                                  <p:stCondLst>
                                    <p:cond delay="0"/>
                                  </p:stCondLst>
                                  <p:childTnLst>
                                    <p:cmd type="call" cmd="playFrom(0.0)">
                                      <p:cBhvr>
                                        <p:cTn id="9" dur="263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1"/>
                </p:tgtEl>
              </p:cMediaNode>
            </p:audio>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FD36-9EA3-49A5-A9C7-C8ED0DD655B8}"/>
              </a:ext>
            </a:extLst>
          </p:cNvPr>
          <p:cNvSpPr>
            <a:spLocks noGrp="1"/>
          </p:cNvSpPr>
          <p:nvPr>
            <p:ph type="title"/>
          </p:nvPr>
        </p:nvSpPr>
        <p:spPr/>
        <p:txBody>
          <a:bodyPr/>
          <a:lstStyle/>
          <a:p>
            <a:r>
              <a:rPr lang="en-AU" dirty="0"/>
              <a:t>Come be my light</a:t>
            </a:r>
          </a:p>
        </p:txBody>
      </p:sp>
      <p:pic>
        <p:nvPicPr>
          <p:cNvPr id="5" name="Come be my light (with Lyrics) new">
            <a:hlinkClick r:id="" action="ppaction://media"/>
            <a:extLst>
              <a:ext uri="{FF2B5EF4-FFF2-40B4-BE49-F238E27FC236}">
                <a16:creationId xmlns:a16="http://schemas.microsoft.com/office/drawing/2014/main" id="{F0EA5B76-0A7C-45DB-8F1E-16EDD1ACFF7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19225" y="1600200"/>
            <a:ext cx="8540750" cy="4800600"/>
          </a:xfrm>
        </p:spPr>
      </p:pic>
      <p:sp>
        <p:nvSpPr>
          <p:cNvPr id="4" name="Slide Number Placeholder 3">
            <a:extLst>
              <a:ext uri="{FF2B5EF4-FFF2-40B4-BE49-F238E27FC236}">
                <a16:creationId xmlns:a16="http://schemas.microsoft.com/office/drawing/2014/main" id="{D75FBC67-D1B0-40C9-BB10-5677CE9BC6AB}"/>
              </a:ext>
            </a:extLst>
          </p:cNvPr>
          <p:cNvSpPr>
            <a:spLocks noGrp="1"/>
          </p:cNvSpPr>
          <p:nvPr>
            <p:ph type="sldNum" sz="quarter" idx="12"/>
          </p:nvPr>
        </p:nvSpPr>
        <p:spPr/>
        <p:txBody>
          <a:bodyPr/>
          <a:lstStyle/>
          <a:p>
            <a:fld id="{2754ED01-E2A0-4C1E-8E21-014B99041579}" type="slidenum">
              <a:rPr lang="en-US" smtClean="0"/>
              <a:pPr/>
              <a:t>11</a:t>
            </a:fld>
            <a:endParaRPr lang="en-US"/>
          </a:p>
        </p:txBody>
      </p:sp>
    </p:spTree>
    <p:extLst>
      <p:ext uri="{BB962C8B-B14F-4D97-AF65-F5344CB8AC3E}">
        <p14:creationId xmlns:p14="http://schemas.microsoft.com/office/powerpoint/2010/main" val="1853108290"/>
      </p:ext>
    </p:extLst>
  </p:cSld>
  <p:clrMapOvr>
    <a:masterClrMapping/>
  </p:clrMapOvr>
  <p:transition spd="slow" advTm="24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floor&#10;&#10;Description automatically generated">
            <a:extLst>
              <a:ext uri="{FF2B5EF4-FFF2-40B4-BE49-F238E27FC236}">
                <a16:creationId xmlns:a16="http://schemas.microsoft.com/office/drawing/2014/main" id="{2AA909F4-70B0-4085-8A6C-831F642FED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4" y="0"/>
            <a:ext cx="12192000" cy="6858000"/>
          </a:xfrm>
          <a:prstGeom prst="rect">
            <a:avLst/>
          </a:prstGeom>
        </p:spPr>
      </p:pic>
      <p:sp>
        <p:nvSpPr>
          <p:cNvPr id="2" name="Title 1"/>
          <p:cNvSpPr>
            <a:spLocks noGrp="1"/>
          </p:cNvSpPr>
          <p:nvPr>
            <p:ph type="title"/>
          </p:nvPr>
        </p:nvSpPr>
        <p:spPr>
          <a:xfrm>
            <a:off x="839416" y="-22820"/>
            <a:ext cx="7620000" cy="1143000"/>
          </a:xfrm>
        </p:spPr>
        <p:txBody>
          <a:bodyPr/>
          <a:lstStyle/>
          <a:p>
            <a:r>
              <a:rPr lang="en-AU" sz="4800" b="1" dirty="0">
                <a:solidFill>
                  <a:srgbClr val="00B0F0"/>
                </a:solidFill>
                <a:effectLst>
                  <a:outerShdw blurRad="38100" dist="38100" dir="2700000" algn="tl">
                    <a:srgbClr val="000000">
                      <a:alpha val="43137"/>
                    </a:srgbClr>
                  </a:outerShdw>
                </a:effectLst>
              </a:rPr>
              <a:t>Prayer</a:t>
            </a:r>
          </a:p>
        </p:txBody>
      </p:sp>
      <p:sp>
        <p:nvSpPr>
          <p:cNvPr id="3" name="Content Placeholder 2"/>
          <p:cNvSpPr>
            <a:spLocks noGrp="1"/>
          </p:cNvSpPr>
          <p:nvPr>
            <p:ph idx="1"/>
          </p:nvPr>
        </p:nvSpPr>
        <p:spPr>
          <a:xfrm>
            <a:off x="407368" y="548680"/>
            <a:ext cx="11449272" cy="6213276"/>
          </a:xfrm>
        </p:spPr>
        <p:txBody>
          <a:bodyPr anchor="ctr">
            <a:noAutofit/>
          </a:bodyPr>
          <a:lstStyle/>
          <a:p>
            <a:pPr marL="114300" indent="0" algn="ctr">
              <a:buNone/>
            </a:pPr>
            <a:r>
              <a:rPr lang="en-AU" sz="3200" b="1" dirty="0">
                <a:solidFill>
                  <a:schemeClr val="bg1"/>
                </a:solidFill>
              </a:rPr>
              <a:t>Let us pray by thinking about these words of </a:t>
            </a:r>
            <a:r>
              <a:rPr lang="en-AU" sz="3200" b="1" i="1" dirty="0">
                <a:solidFill>
                  <a:schemeClr val="bg1"/>
                </a:solidFill>
              </a:rPr>
              <a:t>St Teresa</a:t>
            </a:r>
            <a:r>
              <a:rPr lang="en-AU" sz="3200" b="1" i="1" dirty="0" smtClean="0">
                <a:solidFill>
                  <a:schemeClr val="bg1"/>
                </a:solidFill>
              </a:rPr>
              <a:t>:</a:t>
            </a:r>
            <a:endParaRPr lang="en-AU" sz="3200" i="1" dirty="0">
              <a:ln>
                <a:solidFill>
                  <a:sysClr val="windowText" lastClr="000000"/>
                </a:solidFill>
              </a:ln>
              <a:solidFill>
                <a:schemeClr val="bg1"/>
              </a:solidFill>
              <a:effectLst>
                <a:outerShdw blurRad="38100" dist="38100" dir="2700000" algn="tl">
                  <a:srgbClr val="000000">
                    <a:alpha val="43137"/>
                  </a:srgbClr>
                </a:outerShdw>
              </a:effectLst>
            </a:endParaRPr>
          </a:p>
          <a:p>
            <a:pPr marL="114300" indent="0" algn="ctr">
              <a:buNone/>
            </a:pPr>
            <a:r>
              <a:rPr lang="en-AU" sz="3600" dirty="0">
                <a:ln>
                  <a:solidFill>
                    <a:sysClr val="windowText" lastClr="000000"/>
                  </a:solidFill>
                </a:ln>
                <a:solidFill>
                  <a:srgbClr val="00B0F0"/>
                </a:solidFill>
                <a:effectLst>
                  <a:outerShdw blurRad="38100" dist="38100" dir="2700000" algn="tl">
                    <a:srgbClr val="000000">
                      <a:alpha val="43137"/>
                    </a:srgbClr>
                  </a:outerShdw>
                </a:effectLst>
                <a:latin typeface="Trebuchet MS" panose="020B0603020202020204" pitchFamily="34" charset="0"/>
              </a:rPr>
              <a:t>“I am not sure exactly what heaven will be like, </a:t>
            </a:r>
            <a:br>
              <a:rPr lang="en-AU" sz="3600" dirty="0">
                <a:ln>
                  <a:solidFill>
                    <a:sysClr val="windowText" lastClr="000000"/>
                  </a:solidFill>
                </a:ln>
                <a:solidFill>
                  <a:srgbClr val="00B0F0"/>
                </a:solidFill>
                <a:effectLst>
                  <a:outerShdw blurRad="38100" dist="38100" dir="2700000" algn="tl">
                    <a:srgbClr val="000000">
                      <a:alpha val="43137"/>
                    </a:srgbClr>
                  </a:outerShdw>
                </a:effectLst>
                <a:latin typeface="Trebuchet MS" panose="020B0603020202020204" pitchFamily="34" charset="0"/>
              </a:rPr>
            </a:br>
            <a:r>
              <a:rPr lang="en-AU" sz="3600" dirty="0">
                <a:ln>
                  <a:solidFill>
                    <a:sysClr val="windowText" lastClr="000000"/>
                  </a:solidFill>
                </a:ln>
                <a:solidFill>
                  <a:srgbClr val="00B0F0"/>
                </a:solidFill>
                <a:effectLst>
                  <a:outerShdw blurRad="38100" dist="38100" dir="2700000" algn="tl">
                    <a:srgbClr val="000000">
                      <a:alpha val="43137"/>
                    </a:srgbClr>
                  </a:outerShdw>
                </a:effectLst>
                <a:latin typeface="Trebuchet MS" panose="020B0603020202020204" pitchFamily="34" charset="0"/>
              </a:rPr>
              <a:t>but I know that when we die and it comes time for God to judge us, he will NOT ask, </a:t>
            </a:r>
          </a:p>
          <a:p>
            <a:pPr marL="114300" indent="0" algn="ctr">
              <a:buNone/>
            </a:pPr>
            <a:r>
              <a:rPr lang="en-AU" sz="4000" dirty="0">
                <a:ln>
                  <a:solidFill>
                    <a:sysClr val="windowText" lastClr="000000"/>
                  </a:solidFill>
                </a:ln>
                <a:solidFill>
                  <a:srgbClr val="00B0F0"/>
                </a:solidFill>
                <a:effectLst>
                  <a:outerShdw blurRad="38100" dist="38100" dir="2700000" algn="tl">
                    <a:srgbClr val="000000">
                      <a:alpha val="43137"/>
                    </a:srgbClr>
                  </a:outerShdw>
                </a:effectLst>
                <a:latin typeface="Trebuchet MS" panose="020B0603020202020204" pitchFamily="34" charset="0"/>
              </a:rPr>
              <a:t>‘How many good things have you done in your life?’ Rather he will ask, </a:t>
            </a:r>
            <a:br>
              <a:rPr lang="en-AU" sz="4000" dirty="0">
                <a:ln>
                  <a:solidFill>
                    <a:sysClr val="windowText" lastClr="000000"/>
                  </a:solidFill>
                </a:ln>
                <a:solidFill>
                  <a:srgbClr val="00B0F0"/>
                </a:solidFill>
                <a:effectLst>
                  <a:outerShdw blurRad="38100" dist="38100" dir="2700000" algn="tl">
                    <a:srgbClr val="000000">
                      <a:alpha val="43137"/>
                    </a:srgbClr>
                  </a:outerShdw>
                </a:effectLst>
                <a:latin typeface="Trebuchet MS" panose="020B0603020202020204" pitchFamily="34" charset="0"/>
              </a:rPr>
            </a:br>
            <a:r>
              <a:rPr lang="en-AU" sz="5400" b="1" dirty="0">
                <a:ln>
                  <a:solidFill>
                    <a:sysClr val="windowText" lastClr="000000"/>
                  </a:solidFill>
                </a:ln>
                <a:solidFill>
                  <a:schemeClr val="bg1"/>
                </a:solidFill>
                <a:effectLst>
                  <a:outerShdw blurRad="38100" dist="38100" dir="2700000" algn="tl">
                    <a:srgbClr val="000000">
                      <a:alpha val="43137"/>
                    </a:srgbClr>
                  </a:outerShdw>
                </a:effectLst>
                <a:latin typeface="Trebuchet MS" panose="020B0603020202020204" pitchFamily="34" charset="0"/>
              </a:rPr>
              <a:t>How much LOVE did you </a:t>
            </a:r>
            <a:br>
              <a:rPr lang="en-AU" sz="5400" b="1" dirty="0">
                <a:ln>
                  <a:solidFill>
                    <a:sysClr val="windowText" lastClr="000000"/>
                  </a:solidFill>
                </a:ln>
                <a:solidFill>
                  <a:schemeClr val="bg1"/>
                </a:solidFill>
                <a:effectLst>
                  <a:outerShdw blurRad="38100" dist="38100" dir="2700000" algn="tl">
                    <a:srgbClr val="000000">
                      <a:alpha val="43137"/>
                    </a:srgbClr>
                  </a:outerShdw>
                </a:effectLst>
                <a:latin typeface="Trebuchet MS" panose="020B0603020202020204" pitchFamily="34" charset="0"/>
              </a:rPr>
            </a:br>
            <a:r>
              <a:rPr lang="en-AU" sz="5400" b="1" dirty="0">
                <a:ln>
                  <a:solidFill>
                    <a:sysClr val="windowText" lastClr="000000"/>
                  </a:solidFill>
                </a:ln>
                <a:solidFill>
                  <a:schemeClr val="bg1"/>
                </a:solidFill>
                <a:effectLst>
                  <a:outerShdw blurRad="38100" dist="38100" dir="2700000" algn="tl">
                    <a:srgbClr val="000000">
                      <a:alpha val="43137"/>
                    </a:srgbClr>
                  </a:outerShdw>
                </a:effectLst>
                <a:latin typeface="Trebuchet MS" panose="020B0603020202020204" pitchFamily="34" charset="0"/>
              </a:rPr>
              <a:t>put into what you did?”</a:t>
            </a:r>
          </a:p>
        </p:txBody>
      </p:sp>
      <p:sp>
        <p:nvSpPr>
          <p:cNvPr id="4" name="Slide Number Placeholder 3"/>
          <p:cNvSpPr>
            <a:spLocks noGrp="1"/>
          </p:cNvSpPr>
          <p:nvPr>
            <p:ph type="sldNum" sz="quarter" idx="12"/>
          </p:nvPr>
        </p:nvSpPr>
        <p:spPr/>
        <p:txBody>
          <a:bodyPr/>
          <a:lstStyle/>
          <a:p>
            <a:fld id="{2754ED01-E2A0-4C1E-8E21-014B99041579}" type="slidenum">
              <a:rPr lang="en-US" smtClean="0"/>
              <a:pPr/>
              <a:t>12</a:t>
            </a:fld>
            <a:endParaRPr lang="en-US"/>
          </a:p>
        </p:txBody>
      </p:sp>
      <p:pic>
        <p:nvPicPr>
          <p:cNvPr id="5" name="MT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9738" y="6440488"/>
            <a:ext cx="406400" cy="406400"/>
          </a:xfrm>
          <a:prstGeom prst="rect">
            <a:avLst/>
          </a:prstGeom>
        </p:spPr>
      </p:pic>
    </p:spTree>
    <p:extLst>
      <p:ext uri="{BB962C8B-B14F-4D97-AF65-F5344CB8AC3E}">
        <p14:creationId xmlns:p14="http://schemas.microsoft.com/office/powerpoint/2010/main" val="1852382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1C763D-DAF0-4F54-8BE3-2C16D28D8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0" y="0"/>
            <a:ext cx="12192000" cy="6858000"/>
          </a:xfrm>
          <a:prstGeom prst="rect">
            <a:avLst/>
          </a:prstGeom>
        </p:spPr>
      </p:pic>
      <p:sp>
        <p:nvSpPr>
          <p:cNvPr id="3" name="Content Placeholder 2"/>
          <p:cNvSpPr>
            <a:spLocks noGrp="1"/>
          </p:cNvSpPr>
          <p:nvPr>
            <p:ph idx="1"/>
          </p:nvPr>
        </p:nvSpPr>
        <p:spPr>
          <a:xfrm>
            <a:off x="479376" y="332656"/>
            <a:ext cx="11377264" cy="6264696"/>
          </a:xfrm>
        </p:spPr>
        <p:txBody>
          <a:bodyPr>
            <a:noAutofit/>
          </a:bodyPr>
          <a:lstStyle/>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Let us take a moment and think of the things we have done today.  </a:t>
            </a:r>
          </a:p>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Did we do the things we were asked with joy and enthusiasm?  </a:t>
            </a:r>
          </a:p>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When we greeted people, did we smile and welcome them with open hearts?</a:t>
            </a:r>
          </a:p>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Have we lovingly gone out of our way to help someone?</a:t>
            </a:r>
          </a:p>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Take some time to think about the love we have shared with others today…</a:t>
            </a:r>
          </a:p>
          <a:p>
            <a:pPr marL="114300" indent="0">
              <a:buNone/>
            </a:pPr>
            <a:r>
              <a:rPr lang="en-AU" sz="3200" dirty="0">
                <a:ln>
                  <a:solidFill>
                    <a:sysClr val="windowText" lastClr="000000"/>
                  </a:solidFill>
                </a:ln>
                <a:solidFill>
                  <a:schemeClr val="bg1"/>
                </a:solidFill>
                <a:effectLst>
                  <a:outerShdw blurRad="38100" dist="38100" dir="2700000" algn="tl">
                    <a:srgbClr val="000000">
                      <a:alpha val="43137"/>
                    </a:srgbClr>
                  </a:outerShdw>
                </a:effectLst>
              </a:rPr>
              <a:t>And together, pray “Glory be to the Father…”</a:t>
            </a:r>
          </a:p>
        </p:txBody>
      </p:sp>
      <p:sp>
        <p:nvSpPr>
          <p:cNvPr id="4" name="Slide Number Placeholder 3"/>
          <p:cNvSpPr>
            <a:spLocks noGrp="1"/>
          </p:cNvSpPr>
          <p:nvPr>
            <p:ph type="sldNum" sz="quarter" idx="12"/>
          </p:nvPr>
        </p:nvSpPr>
        <p:spPr>
          <a:xfrm>
            <a:off x="11352584" y="6312853"/>
            <a:ext cx="731520" cy="396240"/>
          </a:xfrm>
        </p:spPr>
        <p:txBody>
          <a:bodyPr/>
          <a:lstStyle/>
          <a:p>
            <a:fld id="{2754ED01-E2A0-4C1E-8E21-014B99041579}" type="slidenum">
              <a:rPr lang="en-US" smtClean="0"/>
              <a:pPr/>
              <a:t>13</a:t>
            </a:fld>
            <a:endParaRPr lang="en-US" dirty="0"/>
          </a:p>
        </p:txBody>
      </p:sp>
      <p:pic>
        <p:nvPicPr>
          <p:cNvPr id="2" name="MT 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1384" y="6321276"/>
            <a:ext cx="406400" cy="406400"/>
          </a:xfrm>
          <a:prstGeom prst="rect">
            <a:avLst/>
          </a:prstGeom>
        </p:spPr>
      </p:pic>
    </p:spTree>
    <p:extLst>
      <p:ext uri="{BB962C8B-B14F-4D97-AF65-F5344CB8AC3E}">
        <p14:creationId xmlns:p14="http://schemas.microsoft.com/office/powerpoint/2010/main" val="1499596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References</a:t>
            </a:r>
            <a:endParaRPr lang="en-AU" dirty="0"/>
          </a:p>
        </p:txBody>
      </p:sp>
      <p:sp>
        <p:nvSpPr>
          <p:cNvPr id="3" name="Content Placeholder 2"/>
          <p:cNvSpPr>
            <a:spLocks noGrp="1"/>
          </p:cNvSpPr>
          <p:nvPr>
            <p:ph idx="1"/>
          </p:nvPr>
        </p:nvSpPr>
        <p:spPr/>
        <p:txBody>
          <a:bodyPr/>
          <a:lstStyle/>
          <a:p>
            <a:pPr marL="114300" indent="0">
              <a:buNone/>
            </a:pPr>
            <a:r>
              <a:rPr lang="en-AU" dirty="0"/>
              <a:t>Saint Mother Teresa of Kolkata</a:t>
            </a:r>
          </a:p>
          <a:p>
            <a:pPr marL="114300" indent="0">
              <a:buNone/>
            </a:pPr>
            <a:r>
              <a:rPr lang="en-AU" dirty="0">
                <a:hlinkClick r:id="rId2"/>
              </a:rPr>
              <a:t>https://www.youtube.com/watch?v=TvH-OeKEYp4</a:t>
            </a:r>
            <a:endParaRPr lang="en-AU" dirty="0"/>
          </a:p>
          <a:p>
            <a:pPr marL="114300" indent="0">
              <a:buNone/>
            </a:pPr>
            <a:endParaRPr lang="en-AU" dirty="0"/>
          </a:p>
          <a:p>
            <a:pPr marL="114300" indent="0">
              <a:buNone/>
            </a:pPr>
            <a:r>
              <a:rPr lang="en-AU" dirty="0"/>
              <a:t>Come be my light. Liturgically Sound. </a:t>
            </a:r>
            <a:r>
              <a:rPr lang="en-GB" dirty="0"/>
              <a:t>Used with permission under creative commons licence. </a:t>
            </a:r>
            <a:endParaRPr lang="en-AU" dirty="0"/>
          </a:p>
          <a:p>
            <a:pPr marL="114300" indent="0">
              <a:buNone/>
            </a:pPr>
            <a:endParaRPr lang="en-AU" dirty="0"/>
          </a:p>
          <a:p>
            <a:pPr marL="114300" indent="0">
              <a:buNone/>
            </a:pPr>
            <a:r>
              <a:rPr lang="en-AU" dirty="0"/>
              <a:t>Images purchased from shutterstock.com. </a:t>
            </a:r>
            <a:r>
              <a:rPr lang="en-GB" dirty="0"/>
              <a:t>Used with permission under licence</a:t>
            </a:r>
            <a:r>
              <a:rPr lang="en-GB" dirty="0" smtClean="0"/>
              <a:t>.</a:t>
            </a:r>
          </a:p>
          <a:p>
            <a:pPr marL="114300" indent="0">
              <a:buNone/>
            </a:pPr>
            <a:endParaRPr lang="en-GB" dirty="0"/>
          </a:p>
          <a:p>
            <a:pPr marL="114300" indent="0">
              <a:buNone/>
            </a:pPr>
            <a:r>
              <a:rPr lang="en-GB" dirty="0" smtClean="0"/>
              <a:t>Script by Michael Vella</a:t>
            </a:r>
          </a:p>
          <a:p>
            <a:pPr marL="114300" indent="0">
              <a:buNone/>
            </a:pPr>
            <a:r>
              <a:rPr lang="en-GB" dirty="0" smtClean="0"/>
              <a:t>Voice by Vincent Haber</a:t>
            </a:r>
            <a:endParaRPr lang="en-AU"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14</a:t>
            </a:fld>
            <a:endParaRPr lang="en-US"/>
          </a:p>
        </p:txBody>
      </p:sp>
    </p:spTree>
    <p:extLst>
      <p:ext uri="{BB962C8B-B14F-4D97-AF65-F5344CB8AC3E}">
        <p14:creationId xmlns:p14="http://schemas.microsoft.com/office/powerpoint/2010/main" val="233593217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What makes a person a saint?</a:t>
            </a:r>
          </a:p>
        </p:txBody>
      </p:sp>
      <p:sp>
        <p:nvSpPr>
          <p:cNvPr id="3" name="Content Placeholder 2"/>
          <p:cNvSpPr>
            <a:spLocks noGrp="1"/>
          </p:cNvSpPr>
          <p:nvPr>
            <p:ph idx="1"/>
          </p:nvPr>
        </p:nvSpPr>
        <p:spPr/>
        <p:txBody>
          <a:bodyPr/>
          <a:lstStyle/>
          <a:p>
            <a:pPr marL="114300" indent="0">
              <a:buNone/>
            </a:pPr>
            <a:endParaRPr lang="en-AU" dirty="0"/>
          </a:p>
          <a:p>
            <a:pPr marL="114300" indent="0">
              <a:buNone/>
            </a:pPr>
            <a:endParaRPr lang="en-AU"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2</a:t>
            </a:fld>
            <a:endParaRPr lang="en-US"/>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415061"/>
            <a:ext cx="1791818" cy="1442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Blessed Mother Teresa of Calcutta HD">
            <a:hlinkClick r:id="" action="ppaction://media"/>
            <a:extLst>
              <a:ext uri="{FF2B5EF4-FFF2-40B4-BE49-F238E27FC236}">
                <a16:creationId xmlns:a16="http://schemas.microsoft.com/office/drawing/2014/main" id="{74A8A63B-5B1B-4934-B259-83F5D5F0CC2D}"/>
              </a:ext>
            </a:extLst>
          </p:cNvPr>
          <p:cNvPicPr>
            <a:picLocks noChangeAspect="1"/>
          </p:cNvPicPr>
          <p:nvPr>
            <a:videoFile r:link="rId2"/>
            <p:extLst>
              <p:ext uri="{DAA4B4D4-6D71-4841-9C94-3DE7FCFB9230}">
                <p14:media xmlns:p14="http://schemas.microsoft.com/office/powerpoint/2010/main" r:embed="rId1">
                  <p14:fade in="500" out="500"/>
                </p14:media>
              </p:ext>
            </p:extLst>
          </p:nvPr>
        </p:nvPicPr>
        <p:blipFill>
          <a:blip r:embed="rId6"/>
          <a:stretch>
            <a:fillRect/>
          </a:stretch>
        </p:blipFill>
        <p:spPr>
          <a:xfrm>
            <a:off x="2279576" y="1371600"/>
            <a:ext cx="9753600" cy="5486400"/>
          </a:xfrm>
          <a:prstGeom prst="rect">
            <a:avLst/>
          </a:prstGeom>
        </p:spPr>
      </p:pic>
    </p:spTree>
    <p:extLst>
      <p:ext uri="{BB962C8B-B14F-4D97-AF65-F5344CB8AC3E}">
        <p14:creationId xmlns:p14="http://schemas.microsoft.com/office/powerpoint/2010/main" val="3170405259"/>
      </p:ext>
    </p:extLst>
  </p:cSld>
  <p:clrMapOvr>
    <a:masterClrMapping/>
  </p:clrMapOvr>
  <p:transition spd="slow" advTm="20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8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2002234"/>
          </a:xfrm>
        </p:spPr>
        <p:txBody>
          <a:bodyPr/>
          <a:lstStyle/>
          <a:p>
            <a:r>
              <a:rPr lang="en-AU" dirty="0" smtClean="0"/>
              <a:t>Even though Mother Teresa was already a nun she felt a deeper calling to serve Jesus among the poorest of the poor.</a:t>
            </a:r>
            <a:endParaRPr lang="en-AU" dirty="0"/>
          </a:p>
        </p:txBody>
      </p:sp>
      <p:sp>
        <p:nvSpPr>
          <p:cNvPr id="3" name="Content Placeholder 2"/>
          <p:cNvSpPr>
            <a:spLocks noGrp="1"/>
          </p:cNvSpPr>
          <p:nvPr>
            <p:ph sz="half" idx="1"/>
          </p:nvPr>
        </p:nvSpPr>
        <p:spPr>
          <a:xfrm>
            <a:off x="407368" y="2708920"/>
            <a:ext cx="4896544" cy="3888432"/>
          </a:xfrm>
        </p:spPr>
        <p:txBody>
          <a:bodyPr>
            <a:normAutofit fontScale="70000" lnSpcReduction="20000"/>
          </a:bodyPr>
          <a:lstStyle/>
          <a:p>
            <a:pPr marL="114300" indent="0">
              <a:buNone/>
            </a:pPr>
            <a:r>
              <a:rPr lang="en-AU" sz="3600" b="1" dirty="0" smtClean="0"/>
              <a:t>It was not easy for her to leave the security of the convent and help the poor. She had no income at first and had to beg for food to eat and share her food with the poor.</a:t>
            </a:r>
          </a:p>
          <a:p>
            <a:pPr marL="114300" indent="0">
              <a:buNone/>
            </a:pPr>
            <a:endParaRPr lang="en-AU" sz="3600" b="1" dirty="0" smtClean="0"/>
          </a:p>
          <a:p>
            <a:pPr marL="114300" indent="0">
              <a:buNone/>
            </a:pPr>
            <a:r>
              <a:rPr lang="en-AU" sz="3600" b="1" dirty="0" smtClean="0"/>
              <a:t>We all cannot do what she did but we are also called by God to love and help those around us.</a:t>
            </a:r>
            <a:endParaRPr lang="en-AU" sz="3600" b="1"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3</a:t>
            </a:fld>
            <a:endParaRPr lang="en-US"/>
          </a:p>
        </p:txBody>
      </p:sp>
      <p:pic>
        <p:nvPicPr>
          <p:cNvPr id="6" name="Content Placeholder 5" descr="20 Facts About Mother Teresa">
            <a:hlinkClick r:id="rId4"/>
          </p:cNvPr>
          <p:cNvPicPr>
            <a:picLocks noGrp="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35960" y="2708920"/>
            <a:ext cx="5184576" cy="3168352"/>
          </a:xfrm>
          <a:prstGeom prst="rect">
            <a:avLst/>
          </a:prstGeom>
          <a:noFill/>
          <a:ln>
            <a:noFill/>
          </a:ln>
        </p:spPr>
      </p:pic>
      <p:pic>
        <p:nvPicPr>
          <p:cNvPr id="4" name="MT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2625" y="6411913"/>
            <a:ext cx="406400" cy="406400"/>
          </a:xfrm>
          <a:prstGeom prst="rect">
            <a:avLst/>
          </a:prstGeom>
        </p:spPr>
      </p:pic>
    </p:spTree>
    <p:extLst>
      <p:ext uri="{BB962C8B-B14F-4D97-AF65-F5344CB8AC3E}">
        <p14:creationId xmlns:p14="http://schemas.microsoft.com/office/powerpoint/2010/main" val="1607891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980728"/>
            <a:ext cx="10218216" cy="2736304"/>
          </a:xfrm>
        </p:spPr>
        <p:txBody>
          <a:bodyPr/>
          <a:lstStyle/>
          <a:p>
            <a:r>
              <a:rPr lang="en-AU" dirty="0" smtClean="0"/>
              <a:t> </a:t>
            </a:r>
            <a:br>
              <a:rPr lang="en-AU" dirty="0" smtClean="0"/>
            </a:br>
            <a:r>
              <a:rPr lang="en-AU" dirty="0"/>
              <a:t/>
            </a:r>
            <a:br>
              <a:rPr lang="en-AU" dirty="0"/>
            </a:br>
            <a:endParaRPr lang="en-AU"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4</a:t>
            </a:fld>
            <a:endParaRPr lang="en-US"/>
          </a:p>
        </p:txBody>
      </p:sp>
      <p:sp>
        <p:nvSpPr>
          <p:cNvPr id="5" name="Content Placeholder 4"/>
          <p:cNvSpPr>
            <a:spLocks noGrp="1"/>
          </p:cNvSpPr>
          <p:nvPr>
            <p:ph idx="1"/>
          </p:nvPr>
        </p:nvSpPr>
        <p:spPr>
          <a:xfrm>
            <a:off x="551384" y="404664"/>
            <a:ext cx="10160000" cy="6140152"/>
          </a:xfrm>
        </p:spPr>
        <p:txBody>
          <a:bodyPr>
            <a:normAutofit fontScale="70000" lnSpcReduction="20000"/>
          </a:bodyPr>
          <a:lstStyle/>
          <a:p>
            <a:pPr marL="114300" indent="0">
              <a:lnSpc>
                <a:spcPct val="120000"/>
              </a:lnSpc>
              <a:buNone/>
            </a:pPr>
            <a:r>
              <a:rPr lang="en-AU" sz="4400" dirty="0"/>
              <a:t>Many women and men wanted to join Mother Teresa and dedicate their lives to </a:t>
            </a:r>
            <a:r>
              <a:rPr lang="en-AU" sz="4400" dirty="0" smtClean="0"/>
              <a:t>helping: </a:t>
            </a:r>
          </a:p>
          <a:p>
            <a:pPr marL="114300" indent="0">
              <a:lnSpc>
                <a:spcPct val="120000"/>
              </a:lnSpc>
              <a:buNone/>
            </a:pPr>
            <a:r>
              <a:rPr lang="en-AU" sz="4400" b="1" dirty="0" smtClean="0">
                <a:solidFill>
                  <a:srgbClr val="C00000"/>
                </a:solidFill>
                <a:latin typeface="Script MT Bold" panose="03040602040607080904" pitchFamily="66" charset="0"/>
              </a:rPr>
              <a:t>“</a:t>
            </a:r>
            <a:r>
              <a:rPr lang="en-AU" sz="4400" b="1" dirty="0">
                <a:solidFill>
                  <a:srgbClr val="C00000"/>
                </a:solidFill>
                <a:latin typeface="Script MT Bold" panose="03040602040607080904" pitchFamily="66" charset="0"/>
              </a:rPr>
              <a:t>the hungry, the naked, the homeless, the crippled, the blind, the lepers, all those people who feel unwanted, unloved, uncared for throughout society, people that have become a burden to the society and are shunned by everyone</a:t>
            </a:r>
            <a:r>
              <a:rPr lang="en-AU" sz="4400" b="1" dirty="0" smtClean="0">
                <a:solidFill>
                  <a:srgbClr val="C00000"/>
                </a:solidFill>
                <a:latin typeface="Script MT Bold" panose="03040602040607080904" pitchFamily="66" charset="0"/>
              </a:rPr>
              <a:t>.” </a:t>
            </a:r>
          </a:p>
          <a:p>
            <a:pPr marL="114300" indent="0">
              <a:lnSpc>
                <a:spcPct val="120000"/>
              </a:lnSpc>
              <a:buNone/>
            </a:pPr>
            <a:r>
              <a:rPr lang="en-AU" sz="4000" dirty="0" smtClean="0">
                <a:cs typeface="Times New Roman" panose="02020603050405020304" pitchFamily="18" charset="0"/>
              </a:rPr>
              <a:t>She went </a:t>
            </a:r>
            <a:r>
              <a:rPr lang="en-AU" sz="4000" dirty="0">
                <a:cs typeface="Times New Roman" panose="02020603050405020304" pitchFamily="18" charset="0"/>
              </a:rPr>
              <a:t>on to open </a:t>
            </a:r>
            <a:r>
              <a:rPr lang="en-AU" sz="4000" dirty="0" smtClean="0">
                <a:cs typeface="Times New Roman" panose="02020603050405020304" pitchFamily="18" charset="0"/>
              </a:rPr>
              <a:t>many </a:t>
            </a:r>
            <a:r>
              <a:rPr lang="en-AU" sz="4000" dirty="0">
                <a:cs typeface="Times New Roman" panose="02020603050405020304" pitchFamily="18" charset="0"/>
              </a:rPr>
              <a:t>hospice </a:t>
            </a:r>
            <a:r>
              <a:rPr lang="en-AU" sz="4000" dirty="0" smtClean="0">
                <a:cs typeface="Times New Roman" panose="02020603050405020304" pitchFamily="18" charset="0"/>
              </a:rPr>
              <a:t>centres for </a:t>
            </a:r>
            <a:r>
              <a:rPr lang="en-AU" sz="4000" dirty="0">
                <a:cs typeface="Times New Roman" panose="02020603050405020304" pitchFamily="18" charset="0"/>
              </a:rPr>
              <a:t>the </a:t>
            </a:r>
            <a:r>
              <a:rPr lang="en-AU" sz="4000" dirty="0" smtClean="0">
                <a:cs typeface="Times New Roman" panose="02020603050405020304" pitchFamily="18" charset="0"/>
              </a:rPr>
              <a:t>poor ready to die, homes </a:t>
            </a:r>
            <a:r>
              <a:rPr lang="en-AU" sz="4000" dirty="0">
                <a:cs typeface="Times New Roman" panose="02020603050405020304" pitchFamily="18" charset="0"/>
              </a:rPr>
              <a:t>for sufferers of leprosy, and </a:t>
            </a:r>
            <a:r>
              <a:rPr lang="en-AU" sz="4000" dirty="0" smtClean="0">
                <a:cs typeface="Times New Roman" panose="02020603050405020304" pitchFamily="18" charset="0"/>
              </a:rPr>
              <a:t>homes </a:t>
            </a:r>
            <a:r>
              <a:rPr lang="en-AU" sz="4000" dirty="0">
                <a:cs typeface="Times New Roman" panose="02020603050405020304" pitchFamily="18" charset="0"/>
              </a:rPr>
              <a:t>for orphans and homeless youths</a:t>
            </a:r>
            <a:r>
              <a:rPr lang="en-AU" sz="4000" dirty="0" smtClean="0">
                <a:cs typeface="Times New Roman" panose="02020603050405020304" pitchFamily="18" charset="0"/>
              </a:rPr>
              <a:t>.</a:t>
            </a:r>
            <a:endParaRPr lang="en-AU" sz="4000" dirty="0" smtClean="0">
              <a:cs typeface="Times New Roman" panose="02020603050405020304" pitchFamily="18" charset="0"/>
            </a:endParaRPr>
          </a:p>
          <a:p>
            <a:pPr marL="114300" indent="0">
              <a:lnSpc>
                <a:spcPct val="120000"/>
              </a:lnSpc>
              <a:buNone/>
            </a:pPr>
            <a:r>
              <a:rPr lang="en-AU" sz="4200" dirty="0"/>
              <a:t>Jesus was in every person she met and so she showed them love. How is her life challenging you to do good deeds?</a:t>
            </a:r>
          </a:p>
          <a:p>
            <a:pPr marL="114300" indent="0">
              <a:buNone/>
            </a:pPr>
            <a:r>
              <a:rPr lang="en-AU" dirty="0"/>
              <a:t/>
            </a:r>
            <a:br>
              <a:rPr lang="en-AU" dirty="0"/>
            </a:br>
            <a:endParaRPr lang="en-AU" dirty="0"/>
          </a:p>
        </p:txBody>
      </p:sp>
      <p:pic>
        <p:nvPicPr>
          <p:cNvPr id="3" name="MT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2275" y="6527800"/>
            <a:ext cx="406400" cy="406400"/>
          </a:xfrm>
          <a:prstGeom prst="rect">
            <a:avLst/>
          </a:prstGeom>
        </p:spPr>
      </p:pic>
    </p:spTree>
    <p:extLst>
      <p:ext uri="{BB962C8B-B14F-4D97-AF65-F5344CB8AC3E}">
        <p14:creationId xmlns:p14="http://schemas.microsoft.com/office/powerpoint/2010/main" val="764176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wearing a hat&#10;&#10;Description automatically generated">
            <a:extLst>
              <a:ext uri="{FF2B5EF4-FFF2-40B4-BE49-F238E27FC236}">
                <a16:creationId xmlns:a16="http://schemas.microsoft.com/office/drawing/2014/main" id="{005E62EF-A502-4041-B2EB-CCFFE2F86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0849" y="0"/>
            <a:ext cx="5474695" cy="6858000"/>
          </a:xfrm>
          <a:prstGeom prst="rect">
            <a:avLst/>
          </a:prstGeom>
        </p:spPr>
      </p:pic>
      <p:sp>
        <p:nvSpPr>
          <p:cNvPr id="2" name="Title 1"/>
          <p:cNvSpPr>
            <a:spLocks noGrp="1"/>
          </p:cNvSpPr>
          <p:nvPr>
            <p:ph type="title"/>
          </p:nvPr>
        </p:nvSpPr>
        <p:spPr>
          <a:xfrm>
            <a:off x="335360" y="260648"/>
            <a:ext cx="5474695" cy="1143000"/>
          </a:xfrm>
        </p:spPr>
        <p:txBody>
          <a:bodyPr/>
          <a:lstStyle/>
          <a:p>
            <a:r>
              <a:rPr lang="en-AU" sz="4000" b="1" dirty="0" smtClean="0">
                <a:solidFill>
                  <a:srgbClr val="0033CC"/>
                </a:solidFill>
                <a:effectLst>
                  <a:outerShdw blurRad="38100" dist="38100" dir="2700000" algn="tl">
                    <a:srgbClr val="000000">
                      <a:alpha val="43137"/>
                    </a:srgbClr>
                  </a:outerShdw>
                </a:effectLst>
              </a:rPr>
              <a:t>In your Journal answer the following question.</a:t>
            </a:r>
            <a:endParaRPr lang="en-AU" sz="4000" b="1" dirty="0">
              <a:solidFill>
                <a:srgbClr val="00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23392" y="2257614"/>
            <a:ext cx="6791976" cy="2342771"/>
          </a:xfrm>
          <a:prstGeom prst="roundRect">
            <a:avLst/>
          </a:prstGeom>
          <a:solidFill>
            <a:schemeClr val="accent3">
              <a:lumMod val="60000"/>
              <a:lumOff val="40000"/>
            </a:schemeClr>
          </a:solidFill>
        </p:spPr>
        <p:style>
          <a:lnRef idx="2">
            <a:schemeClr val="dk1"/>
          </a:lnRef>
          <a:fillRef idx="1">
            <a:schemeClr val="lt1"/>
          </a:fillRef>
          <a:effectRef idx="0">
            <a:schemeClr val="dk1"/>
          </a:effectRef>
          <a:fontRef idx="minor">
            <a:schemeClr val="dk1"/>
          </a:fontRef>
        </p:style>
        <p:txBody>
          <a:bodyPr anchor="ctr">
            <a:normAutofit fontScale="92500" lnSpcReduction="20000"/>
          </a:bodyPr>
          <a:lstStyle/>
          <a:p>
            <a:pPr marL="114300" indent="0" algn="ctr">
              <a:spcBef>
                <a:spcPts val="0"/>
              </a:spcBef>
              <a:buNone/>
            </a:pPr>
            <a:r>
              <a:rPr lang="en-AU" sz="4400" b="1" spc="-100" dirty="0">
                <a:solidFill>
                  <a:srgbClr val="0033CC"/>
                </a:solidFill>
                <a:effectLst>
                  <a:outerShdw blurRad="38100" dist="38100" dir="2700000" algn="tl">
                    <a:srgbClr val="000000">
                      <a:alpha val="43137"/>
                    </a:srgbClr>
                  </a:outerShdw>
                </a:effectLst>
                <a:latin typeface="+mj-lt"/>
                <a:ea typeface="+mj-ea"/>
                <a:cs typeface="+mj-cs"/>
              </a:rPr>
              <a:t>What </a:t>
            </a:r>
            <a:r>
              <a:rPr lang="en-AU" sz="4400" b="1" spc="-100" dirty="0" smtClean="0">
                <a:solidFill>
                  <a:srgbClr val="0033CC"/>
                </a:solidFill>
                <a:effectLst>
                  <a:outerShdw blurRad="38100" dist="38100" dir="2700000" algn="tl">
                    <a:srgbClr val="000000">
                      <a:alpha val="43137"/>
                    </a:srgbClr>
                  </a:outerShdw>
                </a:effectLst>
                <a:latin typeface="+mj-lt"/>
                <a:ea typeface="+mj-ea"/>
                <a:cs typeface="+mj-cs"/>
              </a:rPr>
              <a:t>qualities </a:t>
            </a:r>
            <a:r>
              <a:rPr lang="en-AU" sz="4400" b="1" spc="-100" dirty="0">
                <a:solidFill>
                  <a:srgbClr val="0033CC"/>
                </a:solidFill>
                <a:effectLst>
                  <a:outerShdw blurRad="38100" dist="38100" dir="2700000" algn="tl">
                    <a:srgbClr val="000000">
                      <a:alpha val="43137"/>
                    </a:srgbClr>
                  </a:outerShdw>
                </a:effectLst>
              </a:rPr>
              <a:t>do you </a:t>
            </a:r>
            <a:r>
              <a:rPr lang="en-AU" sz="4400" b="1" spc="-100" dirty="0" smtClean="0">
                <a:solidFill>
                  <a:srgbClr val="0033CC"/>
                </a:solidFill>
                <a:effectLst>
                  <a:outerShdw blurRad="38100" dist="38100" dir="2700000" algn="tl">
                    <a:srgbClr val="000000">
                      <a:alpha val="43137"/>
                    </a:srgbClr>
                  </a:outerShdw>
                </a:effectLst>
              </a:rPr>
              <a:t>think </a:t>
            </a:r>
            <a:r>
              <a:rPr lang="en-AU" sz="4400" b="1" spc="-100" dirty="0" smtClean="0">
                <a:solidFill>
                  <a:srgbClr val="0033CC"/>
                </a:solidFill>
                <a:effectLst>
                  <a:outerShdw blurRad="38100" dist="38100" dir="2700000" algn="tl">
                    <a:srgbClr val="000000">
                      <a:alpha val="43137"/>
                    </a:srgbClr>
                  </a:outerShdw>
                </a:effectLst>
                <a:latin typeface="+mj-lt"/>
                <a:ea typeface="+mj-ea"/>
                <a:cs typeface="+mj-cs"/>
              </a:rPr>
              <a:t>are needed to become a </a:t>
            </a:r>
            <a:r>
              <a:rPr lang="en-AU" sz="4400" b="1" spc="-100" dirty="0" smtClean="0">
                <a:solidFill>
                  <a:srgbClr val="0033CC"/>
                </a:solidFill>
                <a:effectLst>
                  <a:outerShdw blurRad="38100" dist="38100" dir="2700000" algn="tl">
                    <a:srgbClr val="000000">
                      <a:alpha val="43137"/>
                    </a:srgbClr>
                  </a:outerShdw>
                </a:effectLst>
              </a:rPr>
              <a:t>Missionary </a:t>
            </a:r>
            <a:r>
              <a:rPr lang="en-AU" sz="4400" b="1" spc="-100" dirty="0">
                <a:solidFill>
                  <a:srgbClr val="0033CC"/>
                </a:solidFill>
                <a:effectLst>
                  <a:outerShdw blurRad="38100" dist="38100" dir="2700000" algn="tl">
                    <a:srgbClr val="000000">
                      <a:alpha val="43137"/>
                    </a:srgbClr>
                  </a:outerShdw>
                </a:effectLst>
              </a:rPr>
              <a:t>of Charity </a:t>
            </a:r>
            <a:r>
              <a:rPr lang="en-AU" sz="4400" b="1" spc="-100" dirty="0" smtClean="0">
                <a:solidFill>
                  <a:srgbClr val="0033CC"/>
                </a:solidFill>
                <a:effectLst>
                  <a:outerShdw blurRad="38100" dist="38100" dir="2700000" algn="tl">
                    <a:srgbClr val="000000">
                      <a:alpha val="43137"/>
                    </a:srgbClr>
                  </a:outerShdw>
                </a:effectLst>
              </a:rPr>
              <a:t>like Mother Teresa</a:t>
            </a:r>
            <a:r>
              <a:rPr lang="en-AU" sz="4400" b="1" spc="-100" dirty="0" smtClean="0">
                <a:solidFill>
                  <a:srgbClr val="0033CC"/>
                </a:solidFill>
                <a:effectLst>
                  <a:outerShdw blurRad="38100" dist="38100" dir="2700000" algn="tl">
                    <a:srgbClr val="000000">
                      <a:alpha val="43137"/>
                    </a:srgbClr>
                  </a:outerShdw>
                </a:effectLst>
                <a:latin typeface="+mj-lt"/>
                <a:ea typeface="+mj-ea"/>
                <a:cs typeface="+mj-cs"/>
              </a:rPr>
              <a:t>?</a:t>
            </a:r>
            <a:endParaRPr lang="en-AU" sz="4400" b="1" spc="-100" dirty="0">
              <a:solidFill>
                <a:srgbClr val="0033CC"/>
              </a:solidFill>
              <a:effectLst>
                <a:outerShdw blurRad="38100" dist="38100" dir="2700000" algn="tl">
                  <a:srgbClr val="000000">
                    <a:alpha val="43137"/>
                  </a:srgbClr>
                </a:outerShdw>
              </a:effectLst>
              <a:latin typeface="+mj-lt"/>
              <a:ea typeface="+mj-ea"/>
              <a:cs typeface="+mj-cs"/>
            </a:endParaRPr>
          </a:p>
        </p:txBody>
      </p:sp>
      <p:sp>
        <p:nvSpPr>
          <p:cNvPr id="4" name="Slide Number Placeholder 3"/>
          <p:cNvSpPr>
            <a:spLocks noGrp="1"/>
          </p:cNvSpPr>
          <p:nvPr>
            <p:ph type="sldNum" sz="quarter" idx="12"/>
          </p:nvPr>
        </p:nvSpPr>
        <p:spPr/>
        <p:txBody>
          <a:bodyPr/>
          <a:lstStyle/>
          <a:p>
            <a:fld id="{2754ED01-E2A0-4C1E-8E21-014B99041579}" type="slidenum">
              <a:rPr lang="en-US" smtClean="0"/>
              <a:pPr/>
              <a:t>5</a:t>
            </a:fld>
            <a:endParaRPr lang="en-US"/>
          </a:p>
        </p:txBody>
      </p:sp>
      <p:sp>
        <p:nvSpPr>
          <p:cNvPr id="6" name="Title 1">
            <a:extLst>
              <a:ext uri="{FF2B5EF4-FFF2-40B4-BE49-F238E27FC236}">
                <a16:creationId xmlns:a16="http://schemas.microsoft.com/office/drawing/2014/main" id="{C29A7BCB-FD87-4F95-A1E2-DC0DDFA59ACD}"/>
              </a:ext>
            </a:extLst>
          </p:cNvPr>
          <p:cNvSpPr txBox="1">
            <a:spLocks/>
          </p:cNvSpPr>
          <p:nvPr/>
        </p:nvSpPr>
        <p:spPr>
          <a:xfrm>
            <a:off x="263352" y="4797152"/>
            <a:ext cx="6273923" cy="2099545"/>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AU" sz="3600" b="1" dirty="0" smtClean="0">
                <a:solidFill>
                  <a:srgbClr val="0033CC"/>
                </a:solidFill>
                <a:effectLst>
                  <a:outerShdw blurRad="38100" dist="38100" dir="2700000" algn="tl">
                    <a:srgbClr val="000000">
                      <a:alpha val="43137"/>
                    </a:srgbClr>
                  </a:outerShdw>
                </a:effectLst>
              </a:rPr>
              <a:t>She was declared a Saint on September the 4</a:t>
            </a:r>
            <a:r>
              <a:rPr lang="en-AU" sz="3600" b="1" baseline="30000" dirty="0" smtClean="0">
                <a:solidFill>
                  <a:srgbClr val="0033CC"/>
                </a:solidFill>
                <a:effectLst>
                  <a:outerShdw blurRad="38100" dist="38100" dir="2700000" algn="tl">
                    <a:srgbClr val="000000">
                      <a:alpha val="43137"/>
                    </a:srgbClr>
                  </a:outerShdw>
                </a:effectLst>
              </a:rPr>
              <a:t>th</a:t>
            </a:r>
            <a:r>
              <a:rPr lang="en-AU" sz="3600" b="1" dirty="0">
                <a:solidFill>
                  <a:srgbClr val="0033CC"/>
                </a:solidFill>
                <a:effectLst>
                  <a:outerShdw blurRad="38100" dist="38100" dir="2700000" algn="tl">
                    <a:srgbClr val="000000">
                      <a:alpha val="43137"/>
                    </a:srgbClr>
                  </a:outerShdw>
                </a:effectLst>
              </a:rPr>
              <a:t> </a:t>
            </a:r>
            <a:r>
              <a:rPr lang="en-AU" sz="3600" b="1" dirty="0" smtClean="0">
                <a:solidFill>
                  <a:srgbClr val="0033CC"/>
                </a:solidFill>
                <a:effectLst>
                  <a:outerShdw blurRad="38100" dist="38100" dir="2700000" algn="tl">
                    <a:srgbClr val="000000">
                      <a:alpha val="43137"/>
                    </a:srgbClr>
                  </a:outerShdw>
                </a:effectLst>
              </a:rPr>
              <a:t>2016.</a:t>
            </a:r>
            <a:endParaRPr lang="en-AU" sz="3600" b="1" dirty="0">
              <a:solidFill>
                <a:srgbClr val="0033CC"/>
              </a:solidFill>
              <a:effectLst>
                <a:outerShdw blurRad="38100" dist="38100" dir="2700000" algn="tl">
                  <a:srgbClr val="000000">
                    <a:alpha val="43137"/>
                  </a:srgbClr>
                </a:outerShdw>
              </a:effectLst>
            </a:endParaRPr>
          </a:p>
        </p:txBody>
      </p:sp>
      <p:pic>
        <p:nvPicPr>
          <p:cNvPr id="5" name="MT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8000" y="6597650"/>
            <a:ext cx="406400" cy="406400"/>
          </a:xfrm>
          <a:prstGeom prst="rect">
            <a:avLst/>
          </a:prstGeom>
        </p:spPr>
      </p:pic>
    </p:spTree>
    <p:extLst>
      <p:ext uri="{BB962C8B-B14F-4D97-AF65-F5344CB8AC3E}">
        <p14:creationId xmlns:p14="http://schemas.microsoft.com/office/powerpoint/2010/main" val="3651504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60648"/>
            <a:ext cx="10160000" cy="1143000"/>
          </a:xfrm>
        </p:spPr>
        <p:txBody>
          <a:bodyPr/>
          <a:lstStyle/>
          <a:p>
            <a:r>
              <a:rPr lang="en-AU" sz="4000" b="1" dirty="0" smtClean="0">
                <a:solidFill>
                  <a:srgbClr val="0033CC"/>
                </a:solidFill>
                <a:effectLst>
                  <a:outerShdw blurRad="38100" dist="38100" dir="2700000" algn="tl">
                    <a:srgbClr val="000000">
                      <a:alpha val="43137"/>
                    </a:srgbClr>
                  </a:outerShdw>
                </a:effectLst>
              </a:rPr>
              <a:t>Some of Mother </a:t>
            </a:r>
            <a:r>
              <a:rPr lang="en-AU" sz="4000" b="1" dirty="0">
                <a:solidFill>
                  <a:srgbClr val="0033CC"/>
                </a:solidFill>
                <a:effectLst>
                  <a:outerShdw blurRad="38100" dist="38100" dir="2700000" algn="tl">
                    <a:srgbClr val="000000">
                      <a:alpha val="43137"/>
                    </a:srgbClr>
                  </a:outerShdw>
                </a:effectLst>
              </a:rPr>
              <a:t>Teresa </a:t>
            </a:r>
            <a:r>
              <a:rPr lang="en-AU" sz="4000" b="1" dirty="0" smtClean="0">
                <a:solidFill>
                  <a:srgbClr val="0033CC"/>
                </a:solidFill>
                <a:effectLst>
                  <a:outerShdw blurRad="38100" dist="38100" dir="2700000" algn="tl">
                    <a:srgbClr val="000000">
                      <a:alpha val="43137"/>
                    </a:srgbClr>
                  </a:outerShdw>
                </a:effectLst>
              </a:rPr>
              <a:t>views on </a:t>
            </a:r>
            <a:r>
              <a:rPr lang="en-AU" sz="4000" b="1" dirty="0">
                <a:solidFill>
                  <a:srgbClr val="0033CC"/>
                </a:solidFill>
                <a:effectLst>
                  <a:outerShdw blurRad="38100" dist="38100" dir="2700000" algn="tl">
                    <a:srgbClr val="000000">
                      <a:alpha val="43137"/>
                    </a:srgbClr>
                  </a:outerShdw>
                </a:effectLst>
              </a:rPr>
              <a:t>working with the </a:t>
            </a:r>
            <a:r>
              <a:rPr lang="en-AU" sz="4000" b="1" dirty="0" smtClean="0">
                <a:solidFill>
                  <a:srgbClr val="0033CC"/>
                </a:solidFill>
                <a:effectLst>
                  <a:outerShdw blurRad="38100" dist="38100" dir="2700000" algn="tl">
                    <a:srgbClr val="000000">
                      <a:alpha val="43137"/>
                    </a:srgbClr>
                  </a:outerShdw>
                </a:effectLst>
              </a:rPr>
              <a:t>poor.</a:t>
            </a:r>
            <a:endParaRPr lang="en-AU" sz="4000" dirty="0"/>
          </a:p>
        </p:txBody>
      </p:sp>
      <p:sp>
        <p:nvSpPr>
          <p:cNvPr id="3" name="Content Placeholder 2"/>
          <p:cNvSpPr>
            <a:spLocks noGrp="1"/>
          </p:cNvSpPr>
          <p:nvPr>
            <p:ph sz="half" idx="1"/>
          </p:nvPr>
        </p:nvSpPr>
        <p:spPr>
          <a:xfrm>
            <a:off x="623392" y="1772816"/>
            <a:ext cx="9865096" cy="4824536"/>
          </a:xfrm>
        </p:spPr>
        <p:txBody>
          <a:bodyPr>
            <a:normAutofit fontScale="92500" lnSpcReduction="10000"/>
          </a:bodyPr>
          <a:lstStyle/>
          <a:p>
            <a:pPr>
              <a:buFont typeface="Arial" charset="0"/>
              <a:buChar char="•"/>
            </a:pPr>
            <a:r>
              <a:rPr lang="en-AU" dirty="0" smtClean="0"/>
              <a:t>Don’t </a:t>
            </a:r>
            <a:r>
              <a:rPr lang="en-AU" dirty="0"/>
              <a:t>ever allow anyone, especially your own, to feel lonely, unwanted or unloved.” “We should never allow anyone to go away from us without feeling better and happier.  We should be like the reflection of God’s goodness to the poor. We should always have a smile on our lips, a smile for each child we help, for each person who has been abandoned or is sick and to whom we give comfort and medicine. It would matter little if we only offered material gifts, we must offer our heart to all.” </a:t>
            </a:r>
            <a:endParaRPr lang="en-AU" dirty="0" smtClean="0"/>
          </a:p>
          <a:p>
            <a:pPr>
              <a:buFont typeface="Arial" charset="0"/>
              <a:buChar char="•"/>
            </a:pPr>
            <a:r>
              <a:rPr lang="en-AU" dirty="0"/>
              <a:t> “The poor are great people. They give us much more than we give them.   We have learned many things from them. They don’t need our pity.  They need our love and compassion.</a:t>
            </a:r>
          </a:p>
          <a:p>
            <a:pPr>
              <a:buFont typeface="Arial" charset="0"/>
              <a:buChar char="•"/>
            </a:pPr>
            <a:endParaRPr lang="en-AU" dirty="0"/>
          </a:p>
        </p:txBody>
      </p:sp>
      <p:sp>
        <p:nvSpPr>
          <p:cNvPr id="5" name="Slide Number Placeholder 4"/>
          <p:cNvSpPr>
            <a:spLocks noGrp="1"/>
          </p:cNvSpPr>
          <p:nvPr>
            <p:ph type="sldNum" sz="quarter" idx="12"/>
          </p:nvPr>
        </p:nvSpPr>
        <p:spPr/>
        <p:txBody>
          <a:bodyPr/>
          <a:lstStyle/>
          <a:p>
            <a:fld id="{2754ED01-E2A0-4C1E-8E21-014B99041579}" type="slidenum">
              <a:rPr lang="en-US" smtClean="0"/>
              <a:pPr/>
              <a:t>6</a:t>
            </a:fld>
            <a:endParaRPr lang="en-US"/>
          </a:p>
        </p:txBody>
      </p:sp>
      <p:pic>
        <p:nvPicPr>
          <p:cNvPr id="4" name="MT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8313" y="6475413"/>
            <a:ext cx="406400" cy="406400"/>
          </a:xfrm>
          <a:prstGeom prst="rect">
            <a:avLst/>
          </a:prstGeom>
        </p:spPr>
      </p:pic>
    </p:spTree>
    <p:extLst>
      <p:ext uri="{BB962C8B-B14F-4D97-AF65-F5344CB8AC3E}">
        <p14:creationId xmlns:p14="http://schemas.microsoft.com/office/powerpoint/2010/main" val="1939994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800" b="1" dirty="0">
                <a:solidFill>
                  <a:srgbClr val="0033CC"/>
                </a:solidFill>
                <a:effectLst>
                  <a:outerShdw blurRad="38100" dist="38100" dir="2700000" algn="tl">
                    <a:srgbClr val="000000">
                      <a:alpha val="43137"/>
                    </a:srgbClr>
                  </a:outerShdw>
                </a:effectLst>
              </a:rPr>
              <a:t>Some of Mother Teresa views on </a:t>
            </a:r>
            <a:r>
              <a:rPr lang="en-AU" sz="4800" b="1" dirty="0" smtClean="0">
                <a:solidFill>
                  <a:srgbClr val="0033CC"/>
                </a:solidFill>
                <a:effectLst>
                  <a:outerShdw blurRad="38100" dist="38100" dir="2700000" algn="tl">
                    <a:srgbClr val="000000">
                      <a:alpha val="43137"/>
                    </a:srgbClr>
                  </a:outerShdw>
                </a:effectLst>
              </a:rPr>
              <a:t>her </a:t>
            </a:r>
            <a:r>
              <a:rPr lang="en-AU" sz="4800" b="1" dirty="0">
                <a:solidFill>
                  <a:srgbClr val="0033CC"/>
                </a:solidFill>
                <a:effectLst>
                  <a:outerShdw blurRad="38100" dist="38100" dir="2700000" algn="tl">
                    <a:srgbClr val="000000">
                      <a:alpha val="43137"/>
                    </a:srgbClr>
                  </a:outerShdw>
                </a:effectLst>
              </a:rPr>
              <a:t>relationship with Jesus.</a:t>
            </a:r>
            <a:endParaRPr lang="en-AU" dirty="0"/>
          </a:p>
        </p:txBody>
      </p:sp>
      <p:sp>
        <p:nvSpPr>
          <p:cNvPr id="3" name="Content Placeholder 2"/>
          <p:cNvSpPr>
            <a:spLocks noGrp="1"/>
          </p:cNvSpPr>
          <p:nvPr>
            <p:ph idx="1"/>
          </p:nvPr>
        </p:nvSpPr>
        <p:spPr>
          <a:xfrm>
            <a:off x="767408" y="1916832"/>
            <a:ext cx="10160000" cy="4800600"/>
          </a:xfrm>
        </p:spPr>
        <p:txBody>
          <a:bodyPr>
            <a:normAutofit lnSpcReduction="10000"/>
          </a:bodyPr>
          <a:lstStyle/>
          <a:p>
            <a:r>
              <a:rPr lang="en-AU" sz="2400" dirty="0" smtClean="0"/>
              <a:t>“</a:t>
            </a:r>
            <a:r>
              <a:rPr lang="en-AU" sz="2400" dirty="0"/>
              <a:t>We all have to see Christ in the poor. The more distasteful the work and the people seem, the greater and stronger should be our faith, our love and our self-giving in the service of our Lord in the poverty we see</a:t>
            </a:r>
            <a:r>
              <a:rPr lang="en-AU" sz="2400" dirty="0" smtClean="0"/>
              <a:t>.</a:t>
            </a:r>
          </a:p>
          <a:p>
            <a:r>
              <a:rPr lang="en-AU" sz="2400" dirty="0"/>
              <a:t>“Intense love does not measure, it just gives</a:t>
            </a:r>
            <a:r>
              <a:rPr lang="en-AU" sz="2400" dirty="0" smtClean="0"/>
              <a:t>.”</a:t>
            </a:r>
          </a:p>
          <a:p>
            <a:r>
              <a:rPr lang="en-AU" sz="2400" dirty="0"/>
              <a:t>“Words which do not give the light of Christ increase the darkness</a:t>
            </a:r>
            <a:r>
              <a:rPr lang="en-AU" sz="2400" dirty="0" smtClean="0"/>
              <a:t>.”</a:t>
            </a:r>
          </a:p>
          <a:p>
            <a:r>
              <a:rPr lang="en-AU" sz="2400" dirty="0"/>
              <a:t>“Many people mistake our work for our vocation. Our vocation is the love of Jesus</a:t>
            </a:r>
            <a:r>
              <a:rPr lang="en-AU" sz="2400" dirty="0" smtClean="0"/>
              <a:t>.”</a:t>
            </a:r>
          </a:p>
          <a:p>
            <a:r>
              <a:rPr lang="en-AU" sz="2400" dirty="0"/>
              <a:t>“Each one of them is Jesus in disguise</a:t>
            </a:r>
            <a:r>
              <a:rPr lang="en-AU" sz="2400" dirty="0" smtClean="0"/>
              <a:t>.”</a:t>
            </a:r>
          </a:p>
          <a:p>
            <a:r>
              <a:rPr lang="en-AU" sz="2400" dirty="0"/>
              <a:t>“Being unwanted, unloved, uncared for, forgotten by everybody, I think that is a much greater hunger, a much greater poverty than the person who has nothing to eat.”</a:t>
            </a:r>
          </a:p>
          <a:p>
            <a:endParaRPr lang="en-AU"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7</a:t>
            </a:fld>
            <a:endParaRPr lang="en-US"/>
          </a:p>
        </p:txBody>
      </p:sp>
      <p:pic>
        <p:nvPicPr>
          <p:cNvPr id="5" name="MT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0350" y="6597650"/>
            <a:ext cx="406400" cy="406400"/>
          </a:xfrm>
          <a:prstGeom prst="rect">
            <a:avLst/>
          </a:prstGeom>
        </p:spPr>
      </p:pic>
    </p:spTree>
    <p:extLst>
      <p:ext uri="{BB962C8B-B14F-4D97-AF65-F5344CB8AC3E}">
        <p14:creationId xmlns:p14="http://schemas.microsoft.com/office/powerpoint/2010/main" val="311201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white room&#10;&#10;Description automatically generated">
            <a:extLst>
              <a:ext uri="{FF2B5EF4-FFF2-40B4-BE49-F238E27FC236}">
                <a16:creationId xmlns:a16="http://schemas.microsoft.com/office/drawing/2014/main" id="{64B9174B-B5AF-4109-A761-CA6660C9E8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35"/>
            <a:ext cx="10287000" cy="6858000"/>
          </a:xfrm>
          <a:prstGeom prst="rect">
            <a:avLst/>
          </a:prstGeom>
        </p:spPr>
      </p:pic>
      <p:sp>
        <p:nvSpPr>
          <p:cNvPr id="2" name="Title 1"/>
          <p:cNvSpPr>
            <a:spLocks noGrp="1"/>
          </p:cNvSpPr>
          <p:nvPr>
            <p:ph type="title"/>
          </p:nvPr>
        </p:nvSpPr>
        <p:spPr>
          <a:xfrm>
            <a:off x="47328" y="188640"/>
            <a:ext cx="3528392" cy="1570186"/>
          </a:xfrm>
        </p:spPr>
        <p:txBody>
          <a:bodyPr/>
          <a:lstStyle/>
          <a:p>
            <a:r>
              <a:rPr lang="en-AU" sz="4000" spc="0" dirty="0" smtClean="0">
                <a:ln w="0"/>
                <a:solidFill>
                  <a:schemeClr val="tx1"/>
                </a:solidFill>
                <a:effectLst>
                  <a:outerShdw blurRad="38100" dist="19050" dir="2700000" algn="tl" rotWithShape="0">
                    <a:schemeClr val="dk1">
                      <a:alpha val="40000"/>
                    </a:schemeClr>
                  </a:outerShdw>
                </a:effectLst>
              </a:rPr>
              <a:t>In your Journal answer this question.</a:t>
            </a:r>
            <a:endParaRPr lang="en-AU" sz="4000" spc="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5541727" y="1698069"/>
            <a:ext cx="6545808" cy="2980928"/>
          </a:xfrm>
          <a:prstGeom prst="round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anchor="ctr">
            <a:normAutofit lnSpcReduction="10000"/>
          </a:bodyPr>
          <a:lstStyle/>
          <a:p>
            <a:pPr marL="114300" indent="0" algn="ctr">
              <a:spcBef>
                <a:spcPts val="0"/>
              </a:spcBef>
              <a:buNone/>
            </a:pPr>
            <a:r>
              <a:rPr lang="en-AU" sz="4400" b="1" spc="-100" dirty="0">
                <a:solidFill>
                  <a:srgbClr val="0033CC"/>
                </a:solidFill>
                <a:effectLst>
                  <a:outerShdw blurRad="38100" dist="38100" dir="2700000" algn="tl">
                    <a:srgbClr val="000000">
                      <a:alpha val="43137"/>
                    </a:srgbClr>
                  </a:outerShdw>
                </a:effectLst>
                <a:latin typeface="+mj-lt"/>
                <a:ea typeface="+mj-ea"/>
                <a:cs typeface="+mj-cs"/>
              </a:rPr>
              <a:t>How did Mother Teresa view her working with the poor and her relationship with Jesus?</a:t>
            </a:r>
          </a:p>
        </p:txBody>
      </p:sp>
      <p:sp>
        <p:nvSpPr>
          <p:cNvPr id="4" name="Slide Number Placeholder 3"/>
          <p:cNvSpPr>
            <a:spLocks noGrp="1"/>
          </p:cNvSpPr>
          <p:nvPr>
            <p:ph type="sldNum" sz="quarter" idx="12"/>
          </p:nvPr>
        </p:nvSpPr>
        <p:spPr/>
        <p:txBody>
          <a:bodyPr/>
          <a:lstStyle/>
          <a:p>
            <a:fld id="{2754ED01-E2A0-4C1E-8E21-014B99041579}" type="slidenum">
              <a:rPr lang="en-US" smtClean="0"/>
              <a:pPr/>
              <a:t>8</a:t>
            </a:fld>
            <a:endParaRPr lang="en-US"/>
          </a:p>
        </p:txBody>
      </p:sp>
      <p:pic>
        <p:nvPicPr>
          <p:cNvPr id="5" name="MT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2275" y="6475413"/>
            <a:ext cx="406400" cy="406400"/>
          </a:xfrm>
          <a:prstGeom prst="rect">
            <a:avLst/>
          </a:prstGeom>
        </p:spPr>
      </p:pic>
    </p:spTree>
    <p:extLst>
      <p:ext uri="{BB962C8B-B14F-4D97-AF65-F5344CB8AC3E}">
        <p14:creationId xmlns:p14="http://schemas.microsoft.com/office/powerpoint/2010/main" val="42020904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188640"/>
            <a:ext cx="10160000" cy="1143000"/>
          </a:xfrm>
        </p:spPr>
        <p:txBody>
          <a:bodyPr/>
          <a:lstStyle/>
          <a:p>
            <a:r>
              <a:rPr lang="en-AU" dirty="0">
                <a:solidFill>
                  <a:srgbClr val="0033CC"/>
                </a:solidFill>
              </a:rPr>
              <a:t>Jesus said many wonderful things, here are some of his </a:t>
            </a:r>
            <a:r>
              <a:rPr lang="en-AU" dirty="0" smtClean="0">
                <a:solidFill>
                  <a:srgbClr val="0033CC"/>
                </a:solidFill>
              </a:rPr>
              <a:t>sayings or Mottos:</a:t>
            </a:r>
            <a:endParaRPr lang="en-AU" dirty="0">
              <a:solidFill>
                <a:srgbClr val="0033CC"/>
              </a:solidFill>
            </a:endParaRPr>
          </a:p>
        </p:txBody>
      </p:sp>
      <p:sp>
        <p:nvSpPr>
          <p:cNvPr id="3" name="Content Placeholder 2"/>
          <p:cNvSpPr>
            <a:spLocks noGrp="1"/>
          </p:cNvSpPr>
          <p:nvPr>
            <p:ph idx="1"/>
          </p:nvPr>
        </p:nvSpPr>
        <p:spPr/>
        <p:txBody>
          <a:bodyPr/>
          <a:lstStyle/>
          <a:p>
            <a:r>
              <a:rPr lang="en-AU" dirty="0"/>
              <a:t>Do not let your hearts be troubled. Trust in God; trust also in me. ... </a:t>
            </a:r>
          </a:p>
          <a:p>
            <a:r>
              <a:rPr lang="en-AU" dirty="0"/>
              <a:t>A new command I give you: Love one another. ... </a:t>
            </a:r>
          </a:p>
          <a:p>
            <a:r>
              <a:rPr lang="en-AU" dirty="0"/>
              <a:t>For what shall it profit a man, if he gain the whole world, and suffer the loss of his soul? </a:t>
            </a:r>
            <a:r>
              <a:rPr lang="en-AU" dirty="0" smtClean="0"/>
              <a:t>... </a:t>
            </a:r>
            <a:r>
              <a:rPr lang="en-AU" i="1" dirty="0" smtClean="0"/>
              <a:t>(So you and your soul is worth more than the whole world) </a:t>
            </a:r>
            <a:endParaRPr lang="en-AU" i="1" dirty="0"/>
          </a:p>
          <a:p>
            <a:r>
              <a:rPr lang="en-AU" dirty="0"/>
              <a:t>And know that I am with you always; yes, to the end of time. ... </a:t>
            </a:r>
          </a:p>
          <a:p>
            <a:r>
              <a:rPr lang="en-AU" dirty="0"/>
              <a:t>As the Father has loved me, so have I loved you</a:t>
            </a:r>
            <a:r>
              <a:rPr lang="en-AU" dirty="0" smtClean="0"/>
              <a:t>.</a:t>
            </a:r>
          </a:p>
          <a:p>
            <a:r>
              <a:rPr lang="en-AU" dirty="0"/>
              <a:t>You must love your </a:t>
            </a:r>
            <a:r>
              <a:rPr lang="en-AU" dirty="0" smtClean="0"/>
              <a:t>neighbour </a:t>
            </a:r>
            <a:r>
              <a:rPr lang="en-AU" dirty="0"/>
              <a:t>as yourself</a:t>
            </a:r>
            <a:r>
              <a:rPr lang="en-AU" dirty="0" smtClean="0"/>
              <a:t>.</a:t>
            </a:r>
          </a:p>
          <a:p>
            <a:r>
              <a:rPr lang="en-AU" dirty="0"/>
              <a:t>Do not be anxious about tomorrow, for tomorrow will be anxious for itself. Let the day's own trouble be sufficient for the day</a:t>
            </a:r>
            <a:r>
              <a:rPr lang="en-AU" dirty="0" smtClean="0"/>
              <a:t>.</a:t>
            </a:r>
          </a:p>
          <a:p>
            <a:r>
              <a:rPr lang="en-AU" dirty="0" smtClean="0"/>
              <a:t>Father forgive them, for they know not what they do.</a:t>
            </a:r>
          </a:p>
          <a:p>
            <a:r>
              <a:rPr lang="en-AU" dirty="0" smtClean="0"/>
              <a:t>Love your enemies.</a:t>
            </a:r>
          </a:p>
          <a:p>
            <a:endParaRPr lang="en-AU" dirty="0"/>
          </a:p>
        </p:txBody>
      </p:sp>
      <p:sp>
        <p:nvSpPr>
          <p:cNvPr id="4" name="Slide Number Placeholder 3"/>
          <p:cNvSpPr>
            <a:spLocks noGrp="1"/>
          </p:cNvSpPr>
          <p:nvPr>
            <p:ph type="sldNum" sz="quarter" idx="12"/>
          </p:nvPr>
        </p:nvSpPr>
        <p:spPr/>
        <p:txBody>
          <a:bodyPr/>
          <a:lstStyle/>
          <a:p>
            <a:fld id="{2754ED01-E2A0-4C1E-8E21-014B99041579}" type="slidenum">
              <a:rPr lang="en-US" smtClean="0"/>
              <a:pPr/>
              <a:t>9</a:t>
            </a:fld>
            <a:endParaRPr lang="en-US"/>
          </a:p>
        </p:txBody>
      </p:sp>
      <p:pic>
        <p:nvPicPr>
          <p:cNvPr id="5" name="MT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125" y="6545263"/>
            <a:ext cx="406400" cy="406400"/>
          </a:xfrm>
          <a:prstGeom prst="rect">
            <a:avLst/>
          </a:prstGeom>
        </p:spPr>
      </p:pic>
    </p:spTree>
    <p:extLst>
      <p:ext uri="{BB962C8B-B14F-4D97-AF65-F5344CB8AC3E}">
        <p14:creationId xmlns:p14="http://schemas.microsoft.com/office/powerpoint/2010/main" val="4201243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2237</TotalTime>
  <Words>1014</Words>
  <Application>Microsoft Office PowerPoint</Application>
  <PresentationFormat>Widescreen</PresentationFormat>
  <Paragraphs>78</Paragraphs>
  <Slides>14</Slides>
  <Notes>2</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Cambria</vt:lpstr>
      <vt:lpstr>Script MT Bold</vt:lpstr>
      <vt:lpstr>Times New Roman</vt:lpstr>
      <vt:lpstr>Trebuchet MS</vt:lpstr>
      <vt:lpstr>Adjacency</vt:lpstr>
      <vt:lpstr>Mother Teresa</vt:lpstr>
      <vt:lpstr>What makes a person a saint?</vt:lpstr>
      <vt:lpstr>Even though Mother Teresa was already a nun she felt a deeper calling to serve Jesus among the poorest of the poor.</vt:lpstr>
      <vt:lpstr>   </vt:lpstr>
      <vt:lpstr>In your Journal answer the following question.</vt:lpstr>
      <vt:lpstr>Some of Mother Teresa views on working with the poor.</vt:lpstr>
      <vt:lpstr>Some of Mother Teresa views on her relationship with Jesus.</vt:lpstr>
      <vt:lpstr>In your Journal answer this question.</vt:lpstr>
      <vt:lpstr>Jesus said many wonderful things, here are some of his sayings or Mottos:</vt:lpstr>
      <vt:lpstr>A Gospel Message Motto</vt:lpstr>
      <vt:lpstr>Come be my light</vt:lpstr>
      <vt:lpstr>Prayer</vt:lpstr>
      <vt:lpstr>PowerPoint Presentation</vt:lpstr>
      <vt:lpstr>References</vt:lpstr>
    </vt:vector>
  </TitlesOfParts>
  <Company>Diocese of Broken Bay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Mother Teresa</dc:title>
  <dc:creator>Michael Tebbutt</dc:creator>
  <cp:lastModifiedBy>Vincent Haber</cp:lastModifiedBy>
  <cp:revision>38</cp:revision>
  <cp:lastPrinted>2019-07-24T06:10:32Z</cp:lastPrinted>
  <dcterms:created xsi:type="dcterms:W3CDTF">2017-04-13T02:41:44Z</dcterms:created>
  <dcterms:modified xsi:type="dcterms:W3CDTF">2020-07-30T23:47:41Z</dcterms:modified>
</cp:coreProperties>
</file>