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0"/>
  </p:notesMasterIdLst>
  <p:handoutMasterIdLst>
    <p:handoutMasterId r:id="rId21"/>
  </p:handoutMasterIdLst>
  <p:sldIdLst>
    <p:sldId id="265" r:id="rId3"/>
    <p:sldId id="277" r:id="rId4"/>
    <p:sldId id="279" r:id="rId5"/>
    <p:sldId id="280" r:id="rId6"/>
    <p:sldId id="258" r:id="rId7"/>
    <p:sldId id="288" r:id="rId8"/>
    <p:sldId id="289" r:id="rId9"/>
    <p:sldId id="281" r:id="rId10"/>
    <p:sldId id="282" r:id="rId11"/>
    <p:sldId id="283" r:id="rId12"/>
    <p:sldId id="284" r:id="rId13"/>
    <p:sldId id="285" r:id="rId14"/>
    <p:sldId id="286" r:id="rId15"/>
    <p:sldId id="267" r:id="rId16"/>
    <p:sldId id="261" r:id="rId17"/>
    <p:sldId id="275" r:id="rId18"/>
    <p:sldId id="276" r:id="rId19"/>
  </p:sldIdLst>
  <p:sldSz cx="12192000" cy="6858000"/>
  <p:notesSz cx="5519738"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25" autoAdjust="0"/>
  </p:normalViewPr>
  <p:slideViewPr>
    <p:cSldViewPr snapToGrid="0">
      <p:cViewPr varScale="1">
        <p:scale>
          <a:sx n="111" d="100"/>
          <a:sy n="111" d="100"/>
        </p:scale>
        <p:origin x="596" y="68"/>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391886" cy="51350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126574" y="0"/>
            <a:ext cx="2391886" cy="513508"/>
          </a:xfrm>
          <a:prstGeom prst="rect">
            <a:avLst/>
          </a:prstGeom>
        </p:spPr>
        <p:txBody>
          <a:bodyPr vert="horz" lIns="91440" tIns="45720" rIns="91440" bIns="45720" rtlCol="0"/>
          <a:lstStyle>
            <a:lvl1pPr algn="r">
              <a:defRPr sz="1200"/>
            </a:lvl1pPr>
          </a:lstStyle>
          <a:p>
            <a:fld id="{20EA5F0D-C1DC-412F-A146-DDB3A74B588F}" type="datetimeFigureOut">
              <a:rPr lang="en-US"/>
              <a:t>7/31/2020</a:t>
            </a:fld>
            <a:endParaRPr/>
          </a:p>
        </p:txBody>
      </p:sp>
      <p:sp>
        <p:nvSpPr>
          <p:cNvPr id="4" name="Footer Placeholder 3"/>
          <p:cNvSpPr>
            <a:spLocks noGrp="1"/>
          </p:cNvSpPr>
          <p:nvPr>
            <p:ph type="ftr" sz="quarter" idx="2"/>
          </p:nvPr>
        </p:nvSpPr>
        <p:spPr>
          <a:xfrm>
            <a:off x="0" y="9721107"/>
            <a:ext cx="2391886" cy="51350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126574" y="9721107"/>
            <a:ext cx="2391886" cy="51350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391886" cy="51350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126574" y="0"/>
            <a:ext cx="2391886" cy="513508"/>
          </a:xfrm>
          <a:prstGeom prst="rect">
            <a:avLst/>
          </a:prstGeom>
        </p:spPr>
        <p:txBody>
          <a:bodyPr vert="horz" lIns="91440" tIns="45720" rIns="91440" bIns="45720" rtlCol="0"/>
          <a:lstStyle>
            <a:lvl1pPr algn="r">
              <a:defRPr sz="1200"/>
            </a:lvl1pPr>
          </a:lstStyle>
          <a:p>
            <a:fld id="{A8CDE508-72C8-4AB5-AA9C-1584D31690E0}" type="datetimeFigureOut">
              <a:rPr lang="en-US"/>
              <a:t>7/31/2020</a:t>
            </a:fld>
            <a:endParaRPr/>
          </a:p>
        </p:txBody>
      </p:sp>
      <p:sp>
        <p:nvSpPr>
          <p:cNvPr id="4" name="Slide Image Placeholder 3"/>
          <p:cNvSpPr>
            <a:spLocks noGrp="1" noRot="1" noChangeAspect="1"/>
          </p:cNvSpPr>
          <p:nvPr>
            <p:ph type="sldImg" idx="2"/>
          </p:nvPr>
        </p:nvSpPr>
        <p:spPr>
          <a:xfrm>
            <a:off x="-309563" y="1279525"/>
            <a:ext cx="6138863" cy="34544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551974" y="4925407"/>
            <a:ext cx="4415790" cy="345418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721107"/>
            <a:ext cx="2391886" cy="51350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126574" y="9721107"/>
            <a:ext cx="2391886" cy="51350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Slide will automatically transition at the end of the video. 1.34</a:t>
            </a:r>
          </a:p>
        </p:txBody>
      </p:sp>
      <p:sp>
        <p:nvSpPr>
          <p:cNvPr id="4" name="Slide Number Placeholder 3"/>
          <p:cNvSpPr>
            <a:spLocks noGrp="1"/>
          </p:cNvSpPr>
          <p:nvPr>
            <p:ph type="sldNum" sz="quarter" idx="5"/>
          </p:nvPr>
        </p:nvSpPr>
        <p:spPr/>
        <p:txBody>
          <a:bodyPr/>
          <a:lstStyle/>
          <a:p>
            <a:fld id="{7FB667E1-E601-4AAF-B95C-B25720D70A60}" type="slidenum">
              <a:rPr lang="en-AU" smtClean="0"/>
              <a:t>5</a:t>
            </a:fld>
            <a:endParaRPr lang="en-AU"/>
          </a:p>
        </p:txBody>
      </p:sp>
    </p:spTree>
    <p:extLst>
      <p:ext uri="{BB962C8B-B14F-4D97-AF65-F5344CB8AC3E}">
        <p14:creationId xmlns:p14="http://schemas.microsoft.com/office/powerpoint/2010/main" val="195660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FB667E1-E601-4AAF-B95C-B25720D70A60}" type="slidenum">
              <a:rPr lang="en-AU" smtClean="0"/>
              <a:t>10</a:t>
            </a:fld>
            <a:endParaRPr lang="en-AU"/>
          </a:p>
        </p:txBody>
      </p:sp>
    </p:spTree>
    <p:extLst>
      <p:ext uri="{BB962C8B-B14F-4D97-AF65-F5344CB8AC3E}">
        <p14:creationId xmlns:p14="http://schemas.microsoft.com/office/powerpoint/2010/main" val="116305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will loop and play in the background. Reflection track lasts for 4 minutes 13 seconds.</a:t>
            </a:r>
          </a:p>
        </p:txBody>
      </p:sp>
      <p:sp>
        <p:nvSpPr>
          <p:cNvPr id="4" name="Slide Number Placeholder 3"/>
          <p:cNvSpPr>
            <a:spLocks noGrp="1"/>
          </p:cNvSpPr>
          <p:nvPr>
            <p:ph type="sldNum" sz="quarter" idx="5"/>
          </p:nvPr>
        </p:nvSpPr>
        <p:spPr/>
        <p:txBody>
          <a:bodyPr/>
          <a:lstStyle/>
          <a:p>
            <a:fld id="{7FB667E1-E601-4AAF-B95C-B25720D70A60}" type="slidenum">
              <a:rPr lang="en-AU" smtClean="0"/>
              <a:t>14</a:t>
            </a:fld>
            <a:endParaRPr lang="en-AU"/>
          </a:p>
        </p:txBody>
      </p:sp>
    </p:spTree>
    <p:extLst>
      <p:ext uri="{BB962C8B-B14F-4D97-AF65-F5344CB8AC3E}">
        <p14:creationId xmlns:p14="http://schemas.microsoft.com/office/powerpoint/2010/main" val="74515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Move us to delight.</a:t>
            </a:r>
          </a:p>
          <a:p>
            <a:r>
              <a:rPr lang="en-GB" dirty="0"/>
              <a:t>Slide will automatically transition at end of the video.</a:t>
            </a:r>
            <a:r>
              <a:rPr lang="en-AU" dirty="0"/>
              <a:t> 3.26</a:t>
            </a:r>
          </a:p>
        </p:txBody>
      </p:sp>
      <p:sp>
        <p:nvSpPr>
          <p:cNvPr id="4" name="Slide Number Placeholder 3"/>
          <p:cNvSpPr>
            <a:spLocks noGrp="1"/>
          </p:cNvSpPr>
          <p:nvPr>
            <p:ph type="sldNum" sz="quarter" idx="5"/>
          </p:nvPr>
        </p:nvSpPr>
        <p:spPr/>
        <p:txBody>
          <a:bodyPr/>
          <a:lstStyle/>
          <a:p>
            <a:fld id="{7FB667E1-E601-4AAF-B95C-B25720D70A60}" type="slidenum">
              <a:rPr lang="en-AU" smtClean="0"/>
              <a:t>16</a:t>
            </a:fld>
            <a:endParaRPr lang="en-AU"/>
          </a:p>
        </p:txBody>
      </p:sp>
    </p:spTree>
    <p:extLst>
      <p:ext uri="{BB962C8B-B14F-4D97-AF65-F5344CB8AC3E}">
        <p14:creationId xmlns:p14="http://schemas.microsoft.com/office/powerpoint/2010/main" val="258836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7/31/2020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7/31/2020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7/31/2020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7/31/2020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7/31/2020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7/31/2020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7/31/2020</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DD7D43D-6574-4C7B-808D-C6C12215A4D4}" type="datetimeFigureOut">
              <a:rPr lang="en-US"/>
              <a:t>7/31/2020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7/31/2020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7/31/2020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7/31/2020</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7/31/2020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7/31/2020</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5.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rPr>
              <a:t>SERMON ON THE MOUNT</a:t>
            </a:r>
          </a:p>
        </p:txBody>
      </p:sp>
      <p:sp>
        <p:nvSpPr>
          <p:cNvPr id="4" name="Subtitle 3"/>
          <p:cNvSpPr>
            <a:spLocks noGrp="1"/>
          </p:cNvSpPr>
          <p:nvPr>
            <p:ph type="subTitle" idx="1"/>
          </p:nvPr>
        </p:nvSpPr>
        <p:spPr/>
        <p:txBody>
          <a:bodyPr>
            <a:normAutofit/>
          </a:bodyPr>
          <a:lstStyle/>
          <a:p>
            <a:r>
              <a:rPr lang="en-US" sz="4000" b="1" dirty="0">
                <a:effectLst>
                  <a:outerShdw blurRad="38100" dist="38100" dir="2700000" algn="tl">
                    <a:srgbClr val="000000">
                      <a:alpha val="43137"/>
                    </a:srgbClr>
                  </a:outerShdw>
                </a:effectLst>
              </a:rPr>
              <a:t>The Beatitudes</a:t>
            </a:r>
          </a:p>
        </p:txBody>
      </p:sp>
      <p:pic>
        <p:nvPicPr>
          <p:cNvPr id="3" name="Sermon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250" y="6286500"/>
            <a:ext cx="406400" cy="406400"/>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2245">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8924" y="261258"/>
            <a:ext cx="5427023" cy="3265714"/>
          </a:xfrm>
        </p:spPr>
        <p:txBody>
          <a:bodyPr>
            <a:normAutofit/>
          </a:bodyPr>
          <a:lstStyle/>
          <a:p>
            <a:r>
              <a:rPr lang="en-AU" dirty="0">
                <a:solidFill>
                  <a:srgbClr val="FF0000"/>
                </a:solidFill>
              </a:rPr>
              <a:t> </a:t>
            </a:r>
            <a:r>
              <a:rPr lang="en-AU" dirty="0">
                <a:solidFill>
                  <a:srgbClr val="FFFF00"/>
                </a:solidFill>
              </a:rPr>
              <a:t>‘Wonderful news for the merciful! You’ll receive mercy yourselves</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213756" y="4797631"/>
            <a:ext cx="11697195" cy="1907969"/>
          </a:xfrm>
        </p:spPr>
        <p:txBody>
          <a:bodyPr>
            <a:normAutofit fontScale="92500"/>
          </a:bodyPr>
          <a:lstStyle/>
          <a:p>
            <a:pPr algn="l"/>
            <a:r>
              <a:rPr lang="en-AU" sz="2400" dirty="0"/>
              <a:t>Jesus quotes the saying of Hosea 6: 6 that God wants mercy not sacrifice. (Matthew 9:13; 12:27) The Parable of the Good Samaritan is mercy in action and we should imitate him. (Luke 10: 25-37) The Parables of the Lost Coin, The Lost Sheep and The Lost Son all display a God who </a:t>
            </a:r>
            <a:r>
              <a:rPr lang="en-AU" sz="2400" dirty="0" smtClean="0"/>
              <a:t>shows merciful </a:t>
            </a:r>
            <a:r>
              <a:rPr lang="en-AU" sz="2400" dirty="0"/>
              <a:t>love. (Luke 15: 1-32) We should </a:t>
            </a:r>
            <a:r>
              <a:rPr lang="en-AU" sz="2400" b="1" dirty="0"/>
              <a:t>not judge</a:t>
            </a:r>
            <a:r>
              <a:rPr lang="en-AU" sz="2400" dirty="0"/>
              <a:t> others (Matthew 7:2), should </a:t>
            </a:r>
            <a:r>
              <a:rPr lang="en-AU" sz="2400" b="1" dirty="0"/>
              <a:t>forgive</a:t>
            </a:r>
            <a:r>
              <a:rPr lang="en-AU" sz="2400" dirty="0"/>
              <a:t> (Matthew 6:14-15) and </a:t>
            </a:r>
            <a:r>
              <a:rPr lang="en-AU" sz="2400" b="1" dirty="0"/>
              <a:t>show mercy.</a:t>
            </a:r>
            <a:r>
              <a:rPr lang="en-AU" sz="2400" dirty="0"/>
              <a:t> (James 2:13</a:t>
            </a:r>
            <a:r>
              <a:rPr lang="en-AU" sz="2400" dirty="0" smtClean="0">
                <a:solidFill>
                  <a:srgbClr val="FFC000"/>
                </a:solidFill>
              </a:rPr>
              <a:t>)</a:t>
            </a:r>
            <a:r>
              <a:rPr lang="en-AU" sz="2400" dirty="0" smtClean="0"/>
              <a:t> </a:t>
            </a:r>
            <a:r>
              <a:rPr lang="en-AU" sz="2400" dirty="0" smtClean="0">
                <a:solidFill>
                  <a:srgbClr val="FFC000"/>
                </a:solidFill>
              </a:rPr>
              <a:t>When we say the Lord’s Prayer we are asking God to be merciful the same way we are merciful. Is it hard for you to be forgiving </a:t>
            </a:r>
            <a:r>
              <a:rPr lang="en-AU" sz="2400" dirty="0">
                <a:solidFill>
                  <a:srgbClr val="FFC000"/>
                </a:solidFill>
              </a:rPr>
              <a:t>?</a:t>
            </a:r>
          </a:p>
          <a:p>
            <a:endParaRPr lang="en-AU" dirty="0"/>
          </a:p>
        </p:txBody>
      </p:sp>
      <p:pic>
        <p:nvPicPr>
          <p:cNvPr id="4" name="Sermon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756" y="161147"/>
            <a:ext cx="406400" cy="406400"/>
          </a:xfrm>
          <a:prstGeom prst="rect">
            <a:avLst/>
          </a:prstGeom>
        </p:spPr>
      </p:pic>
    </p:spTree>
    <p:extLst>
      <p:ext uri="{BB962C8B-B14F-4D97-AF65-F5344CB8AC3E}">
        <p14:creationId xmlns:p14="http://schemas.microsoft.com/office/powerpoint/2010/main" val="4155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0805" y="201882"/>
            <a:ext cx="5260768" cy="2850076"/>
          </a:xfrm>
        </p:spPr>
        <p:txBody>
          <a:bodyPr>
            <a:normAutofit/>
          </a:bodyPr>
          <a:lstStyle/>
          <a:p>
            <a:r>
              <a:rPr lang="en-AU" dirty="0" smtClean="0">
                <a:solidFill>
                  <a:srgbClr val="FFFF00"/>
                </a:solidFill>
              </a:rPr>
              <a:t>‘Wonderful </a:t>
            </a:r>
            <a:r>
              <a:rPr lang="en-AU" dirty="0">
                <a:solidFill>
                  <a:srgbClr val="FFFF00"/>
                </a:solidFill>
              </a:rPr>
              <a:t>news for the pure in heart! You will see God</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308758" y="4952010"/>
            <a:ext cx="11673445" cy="1753590"/>
          </a:xfrm>
        </p:spPr>
        <p:txBody>
          <a:bodyPr/>
          <a:lstStyle/>
          <a:p>
            <a:pPr algn="l"/>
            <a:r>
              <a:rPr lang="en-AU" dirty="0"/>
              <a:t>Here </a:t>
            </a:r>
            <a:r>
              <a:rPr lang="en-AU" b="1" dirty="0"/>
              <a:t>“</a:t>
            </a:r>
            <a:r>
              <a:rPr lang="en-AU" b="1" u="sng" dirty="0"/>
              <a:t>Pure</a:t>
            </a:r>
            <a:r>
              <a:rPr lang="en-AU" b="1" dirty="0"/>
              <a:t>”</a:t>
            </a:r>
            <a:r>
              <a:rPr lang="en-AU" dirty="0"/>
              <a:t> means a person whose motives, thoughts, </a:t>
            </a:r>
            <a:r>
              <a:rPr lang="en-AU" dirty="0" smtClean="0"/>
              <a:t>emotions and </a:t>
            </a:r>
            <a:r>
              <a:rPr lang="en-AU" dirty="0"/>
              <a:t>desires are absolutely unmixed. There is no conflict between our thoughts and actions. In Psalm 24:4 and 51:10 we can ask God to help us create “a pure and clean heart.” </a:t>
            </a:r>
            <a:r>
              <a:rPr lang="en-AU" b="1" dirty="0"/>
              <a:t>To really see God means to enter into an intimate friendship and love with God and feel His presence in others</a:t>
            </a:r>
            <a:r>
              <a:rPr lang="en-AU" b="1" dirty="0" smtClean="0"/>
              <a:t>. God is love and when we love we are really also feeling God in our lives.</a:t>
            </a:r>
          </a:p>
          <a:p>
            <a:pPr algn="l"/>
            <a:r>
              <a:rPr lang="en-AU" b="1" dirty="0" smtClean="0">
                <a:solidFill>
                  <a:srgbClr val="FFC000"/>
                </a:solidFill>
              </a:rPr>
              <a:t>We all know what a hypocrite is, saying one thing and doing another.  This statement challenges us to try and find the good in others and love them. How easy is it for you to say what you mean?</a:t>
            </a:r>
            <a:endParaRPr lang="en-AU" dirty="0">
              <a:solidFill>
                <a:srgbClr val="FFC000"/>
              </a:solidFill>
            </a:endParaRPr>
          </a:p>
          <a:p>
            <a:endParaRPr lang="en-AU" dirty="0"/>
          </a:p>
        </p:txBody>
      </p:sp>
      <p:pic>
        <p:nvPicPr>
          <p:cNvPr id="4" name="Sermon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8758" y="258373"/>
            <a:ext cx="406400" cy="406400"/>
          </a:xfrm>
          <a:prstGeom prst="rect">
            <a:avLst/>
          </a:prstGeom>
        </p:spPr>
      </p:pic>
    </p:spTree>
    <p:extLst>
      <p:ext uri="{BB962C8B-B14F-4D97-AF65-F5344CB8AC3E}">
        <p14:creationId xmlns:p14="http://schemas.microsoft.com/office/powerpoint/2010/main" val="75115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2051" y="106878"/>
            <a:ext cx="5498275" cy="3051958"/>
          </a:xfrm>
        </p:spPr>
        <p:txBody>
          <a:bodyPr>
            <a:normAutofit/>
          </a:bodyPr>
          <a:lstStyle/>
          <a:p>
            <a:r>
              <a:rPr lang="en-AU" dirty="0">
                <a:solidFill>
                  <a:srgbClr val="FFFF00"/>
                </a:solidFill>
              </a:rPr>
              <a:t> ‘Wonderful news for the peacemakers! You’ll be called God’s children</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261257" y="4940134"/>
            <a:ext cx="11578442" cy="1781299"/>
          </a:xfrm>
        </p:spPr>
        <p:txBody>
          <a:bodyPr>
            <a:normAutofit fontScale="92500" lnSpcReduction="10000"/>
          </a:bodyPr>
          <a:lstStyle/>
          <a:p>
            <a:pPr algn="l"/>
            <a:r>
              <a:rPr lang="en-AU" sz="2400" dirty="0"/>
              <a:t>We must be </a:t>
            </a:r>
            <a:r>
              <a:rPr lang="en-AU" sz="2400" b="1" dirty="0"/>
              <a:t>PEACEMAKERS</a:t>
            </a:r>
            <a:r>
              <a:rPr lang="en-AU" sz="2400" dirty="0"/>
              <a:t> not simply peace lovers so we need to be actively involved in bringing about peace. We can do this only if we are concerned with the whole person of our brothers and sisters. Then we can be worried about caring for their needs and welfare. This is love in action when we care for those in need</a:t>
            </a:r>
            <a:r>
              <a:rPr lang="en-AU" sz="2400" dirty="0" smtClean="0"/>
              <a:t>.</a:t>
            </a:r>
          </a:p>
          <a:p>
            <a:pPr algn="l"/>
            <a:r>
              <a:rPr lang="en-AU" sz="2400" dirty="0" smtClean="0">
                <a:solidFill>
                  <a:srgbClr val="FFC000"/>
                </a:solidFill>
              </a:rPr>
              <a:t>How easy is it for you to ignore the needs of others and simply walk through  life as though nothing bad is happening?</a:t>
            </a:r>
            <a:endParaRPr lang="en-AU" sz="2400" dirty="0">
              <a:solidFill>
                <a:srgbClr val="FFC000"/>
              </a:solidFill>
            </a:endParaRPr>
          </a:p>
          <a:p>
            <a:endParaRPr lang="en-AU" dirty="0"/>
          </a:p>
        </p:txBody>
      </p:sp>
      <p:pic>
        <p:nvPicPr>
          <p:cNvPr id="4" name="Sermon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1775" y="106878"/>
            <a:ext cx="406400" cy="406400"/>
          </a:xfrm>
          <a:prstGeom prst="rect">
            <a:avLst/>
          </a:prstGeom>
        </p:spPr>
      </p:pic>
    </p:spTree>
    <p:extLst>
      <p:ext uri="{BB962C8B-B14F-4D97-AF65-F5344CB8AC3E}">
        <p14:creationId xmlns:p14="http://schemas.microsoft.com/office/powerpoint/2010/main" val="105249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98275" y="130629"/>
            <a:ext cx="6246420" cy="4096987"/>
          </a:xfrm>
        </p:spPr>
        <p:txBody>
          <a:bodyPr>
            <a:normAutofit/>
          </a:bodyPr>
          <a:lstStyle/>
          <a:p>
            <a:r>
              <a:rPr lang="en-AU" dirty="0">
                <a:solidFill>
                  <a:srgbClr val="FFFF00"/>
                </a:solidFill>
              </a:rPr>
              <a:t> ‘Wonderful news for people who are persecuted because of God’s way! The kingdom of heaven belongs to you. </a:t>
            </a:r>
          </a:p>
        </p:txBody>
      </p:sp>
      <p:sp>
        <p:nvSpPr>
          <p:cNvPr id="3" name="Subtitle 2"/>
          <p:cNvSpPr>
            <a:spLocks noGrp="1"/>
          </p:cNvSpPr>
          <p:nvPr>
            <p:ph type="subTitle" idx="1"/>
          </p:nvPr>
        </p:nvSpPr>
        <p:spPr>
          <a:xfrm>
            <a:off x="320634" y="4904508"/>
            <a:ext cx="11554691" cy="1801091"/>
          </a:xfrm>
        </p:spPr>
        <p:txBody>
          <a:bodyPr>
            <a:normAutofit fontScale="92500" lnSpcReduction="10000"/>
          </a:bodyPr>
          <a:lstStyle/>
          <a:p>
            <a:pPr algn="l"/>
            <a:r>
              <a:rPr lang="en-AU" sz="2400" dirty="0"/>
              <a:t>Jesus questioned the harsh laws imposed on </a:t>
            </a:r>
            <a:r>
              <a:rPr lang="en-AU" sz="2400" dirty="0" smtClean="0"/>
              <a:t>poor </a:t>
            </a:r>
            <a:r>
              <a:rPr lang="en-AU" sz="2400" dirty="0"/>
              <a:t>people and revealed a loving and forgiving God. He took the side of those being treated unjustly and exposed the hypocrisy and uncaring nature of the religious leaders of his time and </a:t>
            </a:r>
            <a:r>
              <a:rPr lang="en-AU" sz="2400" dirty="0" smtClean="0"/>
              <a:t>this </a:t>
            </a:r>
            <a:r>
              <a:rPr lang="en-AU" sz="2400" dirty="0"/>
              <a:t>brought about his death. True followers of his can expect no difference. </a:t>
            </a:r>
            <a:endParaRPr lang="en-AU" sz="2400" dirty="0" smtClean="0"/>
          </a:p>
          <a:p>
            <a:pPr algn="l"/>
            <a:r>
              <a:rPr lang="en-AU" sz="2400" dirty="0">
                <a:solidFill>
                  <a:srgbClr val="FFC000"/>
                </a:solidFill>
              </a:rPr>
              <a:t>We are all tempted to follow the bad example of others.</a:t>
            </a:r>
          </a:p>
          <a:p>
            <a:pPr algn="l"/>
            <a:r>
              <a:rPr lang="en-AU" sz="2400" dirty="0" smtClean="0">
                <a:solidFill>
                  <a:srgbClr val="FFC000"/>
                </a:solidFill>
              </a:rPr>
              <a:t>How hard is it for you, to be a Christian,  in word and example?  </a:t>
            </a:r>
            <a:endParaRPr lang="en-AU" sz="2400" dirty="0">
              <a:solidFill>
                <a:srgbClr val="FFC000"/>
              </a:solidFill>
            </a:endParaRPr>
          </a:p>
        </p:txBody>
      </p:sp>
      <p:pic>
        <p:nvPicPr>
          <p:cNvPr id="4" name="Sermon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0816" y="130629"/>
            <a:ext cx="406400" cy="406400"/>
          </a:xfrm>
          <a:prstGeom prst="rect">
            <a:avLst/>
          </a:prstGeom>
        </p:spPr>
      </p:pic>
    </p:spTree>
    <p:extLst>
      <p:ext uri="{BB962C8B-B14F-4D97-AF65-F5344CB8AC3E}">
        <p14:creationId xmlns:p14="http://schemas.microsoft.com/office/powerpoint/2010/main" val="41653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ceanWavesUnderwaterBlueHD">
            <a:hlinkClick r:id="" action="ppaction://media"/>
            <a:extLst>
              <a:ext uri="{FF2B5EF4-FFF2-40B4-BE49-F238E27FC236}">
                <a16:creationId xmlns:a16="http://schemas.microsoft.com/office/drawing/2014/main" id="{D1CE6E0E-7845-4533-9E91-A4364DB44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
        <p:nvSpPr>
          <p:cNvPr id="5" name="Text Placeholder 4"/>
          <p:cNvSpPr>
            <a:spLocks noGrp="1"/>
          </p:cNvSpPr>
          <p:nvPr>
            <p:ph type="body" idx="1"/>
          </p:nvPr>
        </p:nvSpPr>
        <p:spPr>
          <a:xfrm>
            <a:off x="214008" y="4355703"/>
            <a:ext cx="11634280" cy="1801906"/>
          </a:xfrm>
        </p:spPr>
        <p:txBody>
          <a:bodyPr anchor="ctr">
            <a:noAutofit/>
          </a:bodyPr>
          <a:lstStyle/>
          <a:p>
            <a:r>
              <a:rPr lang="en-US" sz="5400" dirty="0">
                <a:effectLst>
                  <a:outerShdw blurRad="38100" dist="38100" dir="2700000" algn="tl">
                    <a:srgbClr val="000000">
                      <a:alpha val="43137"/>
                    </a:srgbClr>
                  </a:outerShdw>
                </a:effectLst>
                <a:latin typeface="+mj-lt"/>
              </a:rPr>
              <a:t>Reflect on the meaning of the blessings.</a:t>
            </a:r>
          </a:p>
          <a:p>
            <a:r>
              <a:rPr lang="en-US" sz="5400" dirty="0">
                <a:effectLst>
                  <a:outerShdw blurRad="38100" dist="38100" dir="2700000" algn="tl">
                    <a:srgbClr val="000000">
                      <a:alpha val="43137"/>
                    </a:srgbClr>
                  </a:outerShdw>
                </a:effectLst>
                <a:latin typeface="+mj-lt"/>
              </a:rPr>
              <a:t>Write down things that Jesus says </a:t>
            </a:r>
          </a:p>
          <a:p>
            <a:r>
              <a:rPr lang="en-US" sz="5400" dirty="0">
                <a:effectLst>
                  <a:outerShdw blurRad="38100" dist="38100" dir="2700000" algn="tl">
                    <a:srgbClr val="000000">
                      <a:alpha val="43137"/>
                    </a:srgbClr>
                  </a:outerShdw>
                </a:effectLst>
                <a:latin typeface="+mj-lt"/>
              </a:rPr>
              <a:t>which are important for daily living</a:t>
            </a:r>
            <a:r>
              <a:rPr lang="en-US" sz="5400" dirty="0">
                <a:effectLst>
                  <a:outerShdw blurRad="38100" dist="38100" dir="2700000" algn="tl">
                    <a:srgbClr val="000000">
                      <a:alpha val="43137"/>
                    </a:srgbClr>
                  </a:outerShdw>
                </a:effectLst>
                <a:latin typeface="Sylfaen" panose="010A0502050306030303" pitchFamily="18" charset="0"/>
              </a:rPr>
              <a:t>.</a:t>
            </a:r>
          </a:p>
        </p:txBody>
      </p:sp>
      <p:pic>
        <p:nvPicPr>
          <p:cNvPr id="6" name="Lee_Rosevere_-_07_-_Gentle_Whispering_radio_edit">
            <a:hlinkClick r:id="" action="ppaction://media"/>
            <a:extLst>
              <a:ext uri="{FF2B5EF4-FFF2-40B4-BE49-F238E27FC236}">
                <a16:creationId xmlns:a16="http://schemas.microsoft.com/office/drawing/2014/main" id="{F23D8E45-8A06-4278-94C4-4C7531F920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75829" y="213612"/>
            <a:ext cx="487363" cy="487363"/>
          </a:xfrm>
          <a:prstGeom prst="rect">
            <a:avLst/>
          </a:prstGeom>
        </p:spPr>
      </p:pic>
    </p:spTree>
    <p:extLst>
      <p:ext uri="{BB962C8B-B14F-4D97-AF65-F5344CB8AC3E}">
        <p14:creationId xmlns:p14="http://schemas.microsoft.com/office/powerpoint/2010/main" val="15112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128" fill="hold"/>
                                        <p:tgtEl>
                                          <p:spTgt spid="6"/>
                                        </p:tgtEl>
                                      </p:cBhvr>
                                    </p:cmd>
                                  </p:childTnLst>
                                </p:cTn>
                              </p:par>
                              <p:par>
                                <p:cTn id="7" presetID="1" presetClass="mediacall" presetSubtype="0" fill="hold" nodeType="withEffect">
                                  <p:stCondLst>
                                    <p:cond delay="0"/>
                                  </p:stCondLst>
                                  <p:childTnLst>
                                    <p:cmd type="call" cmd="playFrom(0.0)">
                                      <p:cBhvr>
                                        <p:cTn id="8" dur="29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vol="80000" showWhenStopped="0">
                <p:cTn id="15"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food&#10;&#10;Description automatically generated">
            <a:extLst>
              <a:ext uri="{FF2B5EF4-FFF2-40B4-BE49-F238E27FC236}">
                <a16:creationId xmlns:a16="http://schemas.microsoft.com/office/drawing/2014/main" id="{11332234-554D-4B73-96B4-3BBC6D259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888274" y="467358"/>
            <a:ext cx="10476412" cy="4317077"/>
          </a:xfrm>
        </p:spPr>
        <p:txBody>
          <a:bodyPr anchor="ctr">
            <a:normAutofit/>
          </a:bodyPr>
          <a:lstStyle/>
          <a:p>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Prayer:</a:t>
            </a:r>
            <a:br>
              <a:rPr lang="en-US" sz="4000" dirty="0">
                <a:solidFill>
                  <a:schemeClr val="bg1"/>
                </a:solidFill>
                <a:effectLst>
                  <a:outerShdw blurRad="38100" dist="38100" dir="2700000" algn="tl">
                    <a:srgbClr val="000000">
                      <a:alpha val="43137"/>
                    </a:srgbClr>
                  </a:outerShdw>
                </a:effectLst>
                <a:latin typeface="Corbel" panose="020B0503020204020204" pitchFamily="34" charset="0"/>
              </a:rPr>
            </a:br>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We give thanks to you Father for the direction you have given us today. </a:t>
            </a:r>
            <a:br>
              <a:rPr lang="en-US" sz="4000" dirty="0">
                <a:solidFill>
                  <a:schemeClr val="bg1"/>
                </a:solidFill>
                <a:effectLst>
                  <a:outerShdw blurRad="38100" dist="38100" dir="2700000" algn="tl">
                    <a:srgbClr val="000000">
                      <a:alpha val="43137"/>
                    </a:srgbClr>
                  </a:outerShdw>
                </a:effectLst>
                <a:latin typeface="Corbel" panose="020B0503020204020204" pitchFamily="34" charset="0"/>
              </a:rPr>
            </a:br>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As we leave this lesson, may you guide us to become people of the Beatitudes, </a:t>
            </a:r>
            <a:r>
              <a:rPr lang="en-US" sz="4000" dirty="0" smtClean="0">
                <a:solidFill>
                  <a:schemeClr val="bg1"/>
                </a:solidFill>
                <a:effectLst>
                  <a:outerShdw blurRad="38100" dist="38100" dir="2700000" algn="tl">
                    <a:srgbClr val="000000">
                      <a:alpha val="43137"/>
                    </a:srgbClr>
                  </a:outerShdw>
                </a:effectLst>
                <a:latin typeface="Corbel" panose="020B0503020204020204" pitchFamily="34" charset="0"/>
              </a:rPr>
              <a:t>people with wonderful news, people </a:t>
            </a:r>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of blessing. </a:t>
            </a:r>
            <a:br>
              <a:rPr lang="en-US" sz="4000" dirty="0">
                <a:solidFill>
                  <a:schemeClr val="bg1"/>
                </a:solidFill>
                <a:effectLst>
                  <a:outerShdw blurRad="38100" dist="38100" dir="2700000" algn="tl">
                    <a:srgbClr val="000000">
                      <a:alpha val="43137"/>
                    </a:srgbClr>
                  </a:outerShdw>
                </a:effectLst>
                <a:latin typeface="Corbel" panose="020B0503020204020204" pitchFamily="34" charset="0"/>
              </a:rPr>
            </a:br>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We take with us </a:t>
            </a:r>
            <a:r>
              <a:rPr lang="en-US" sz="4000" dirty="0" smtClean="0">
                <a:solidFill>
                  <a:schemeClr val="bg1"/>
                </a:solidFill>
                <a:effectLst>
                  <a:outerShdw blurRad="38100" dist="38100" dir="2700000" algn="tl">
                    <a:srgbClr val="000000">
                      <a:alpha val="43137"/>
                    </a:srgbClr>
                  </a:outerShdw>
                </a:effectLst>
                <a:latin typeface="Corbel" panose="020B0503020204020204" pitchFamily="34" charset="0"/>
              </a:rPr>
              <a:t>the blessings </a:t>
            </a:r>
            <a:r>
              <a:rPr lang="en-US" sz="4000" dirty="0">
                <a:solidFill>
                  <a:schemeClr val="bg1"/>
                </a:solidFill>
                <a:effectLst>
                  <a:outerShdw blurRad="38100" dist="38100" dir="2700000" algn="tl">
                    <a:srgbClr val="000000">
                      <a:alpha val="43137"/>
                    </a:srgbClr>
                  </a:outerShdw>
                </a:effectLst>
                <a:latin typeface="Corbel" panose="020B0503020204020204" pitchFamily="34" charset="0"/>
              </a:rPr>
              <a:t>of </a:t>
            </a:r>
            <a:r>
              <a:rPr lang="en-US" sz="4000" dirty="0" smtClean="0">
                <a:solidFill>
                  <a:schemeClr val="bg1"/>
                </a:solidFill>
                <a:effectLst>
                  <a:outerShdw blurRad="38100" dist="38100" dir="2700000" algn="tl">
                    <a:srgbClr val="000000">
                      <a:alpha val="43137"/>
                    </a:srgbClr>
                  </a:outerShdw>
                </a:effectLst>
                <a:latin typeface="Corbel" panose="020B0503020204020204" pitchFamily="34" charset="0"/>
              </a:rPr>
              <a:t>God</a:t>
            </a:r>
            <a:endParaRPr lang="en-US" sz="3600" dirty="0">
              <a:solidFill>
                <a:schemeClr val="bg1"/>
              </a:solidFill>
              <a:effectLst>
                <a:outerShdw blurRad="38100" dist="38100" dir="2700000" algn="tl">
                  <a:srgbClr val="000000">
                    <a:alpha val="43137"/>
                  </a:srgbClr>
                </a:outerShdw>
              </a:effectLst>
              <a:latin typeface="Corbel" panose="020B0503020204020204" pitchFamily="34" charset="0"/>
            </a:endParaRPr>
          </a:p>
        </p:txBody>
      </p:sp>
      <p:sp>
        <p:nvSpPr>
          <p:cNvPr id="2" name="Rectangle 1">
            <a:extLst>
              <a:ext uri="{FF2B5EF4-FFF2-40B4-BE49-F238E27FC236}">
                <a16:creationId xmlns:a16="http://schemas.microsoft.com/office/drawing/2014/main" id="{4B46B319-0410-4DE5-A0F0-6A131BF4A6ED}"/>
              </a:ext>
            </a:extLst>
          </p:cNvPr>
          <p:cNvSpPr/>
          <p:nvPr/>
        </p:nvSpPr>
        <p:spPr>
          <a:xfrm>
            <a:off x="962525" y="5067203"/>
            <a:ext cx="10395285" cy="1323439"/>
          </a:xfrm>
          <a:prstGeom prst="rect">
            <a:avLst/>
          </a:prstGeom>
        </p:spPr>
        <p:txBody>
          <a:bodyPr wrap="square">
            <a:spAutoFit/>
          </a:bodyPr>
          <a:lstStyle/>
          <a:p>
            <a:r>
              <a:rPr lang="en-US" sz="4000" dirty="0">
                <a:solidFill>
                  <a:schemeClr val="bg1"/>
                </a:solidFill>
                <a:effectLst>
                  <a:outerShdw blurRad="38100" dist="38100" dir="2700000" algn="tl">
                    <a:srgbClr val="000000">
                      <a:alpha val="43137"/>
                    </a:srgbClr>
                  </a:outerShdw>
                </a:effectLst>
                <a:latin typeface="+mj-lt"/>
                <a:ea typeface="+mj-ea"/>
                <a:cs typeface="+mj-cs"/>
              </a:rPr>
              <a:t>And together </a:t>
            </a:r>
            <a:r>
              <a:rPr lang="en-US" sz="4000" dirty="0" smtClean="0">
                <a:solidFill>
                  <a:schemeClr val="bg1"/>
                </a:solidFill>
                <a:effectLst>
                  <a:outerShdw blurRad="38100" dist="38100" dir="2700000" algn="tl">
                    <a:srgbClr val="000000">
                      <a:alpha val="43137"/>
                    </a:srgbClr>
                  </a:outerShdw>
                </a:effectLst>
                <a:latin typeface="+mj-lt"/>
                <a:ea typeface="+mj-ea"/>
                <a:cs typeface="+mj-cs"/>
              </a:rPr>
              <a:t>let us pray: Glory </a:t>
            </a:r>
            <a:r>
              <a:rPr lang="en-US" sz="4000" dirty="0">
                <a:solidFill>
                  <a:schemeClr val="bg1"/>
                </a:solidFill>
                <a:effectLst>
                  <a:outerShdw blurRad="38100" dist="38100" dir="2700000" algn="tl">
                    <a:srgbClr val="000000">
                      <a:alpha val="43137"/>
                    </a:srgbClr>
                  </a:outerShdw>
                </a:effectLst>
                <a:latin typeface="+mj-lt"/>
                <a:ea typeface="+mj-ea"/>
                <a:cs typeface="+mj-cs"/>
              </a:rPr>
              <a:t>be to the </a:t>
            </a:r>
            <a:r>
              <a:rPr lang="en-US" sz="4000" dirty="0" smtClean="0">
                <a:solidFill>
                  <a:schemeClr val="bg1"/>
                </a:solidFill>
                <a:effectLst>
                  <a:outerShdw blurRad="38100" dist="38100" dir="2700000" algn="tl">
                    <a:srgbClr val="000000">
                      <a:alpha val="43137"/>
                    </a:srgbClr>
                  </a:outerShdw>
                </a:effectLst>
                <a:latin typeface="+mj-lt"/>
                <a:ea typeface="+mj-ea"/>
                <a:cs typeface="+mj-cs"/>
              </a:rPr>
              <a:t>Father, the Son and the Holy Spirit.</a:t>
            </a:r>
            <a:endParaRPr lang="en-AU" sz="40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4" name="Sermon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937" y="206765"/>
            <a:ext cx="406400" cy="406400"/>
          </a:xfrm>
          <a:prstGeom prst="rect">
            <a:avLst/>
          </a:prstGeom>
        </p:spPr>
      </p:pic>
    </p:spTree>
    <p:extLst>
      <p:ext uri="{BB962C8B-B14F-4D97-AF65-F5344CB8AC3E}">
        <p14:creationId xmlns:p14="http://schemas.microsoft.com/office/powerpoint/2010/main" val="406481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You move us to delight">
            <a:hlinkClick r:id="" action="ppaction://media"/>
            <a:extLst>
              <a:ext uri="{FF2B5EF4-FFF2-40B4-BE49-F238E27FC236}">
                <a16:creationId xmlns:a16="http://schemas.microsoft.com/office/drawing/2014/main" id="{63630EF1-8F52-4759-A7CA-4C246A7882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61763" y="653358"/>
            <a:ext cx="9868473" cy="5551283"/>
          </a:xfrm>
        </p:spPr>
      </p:pic>
      <p:sp>
        <p:nvSpPr>
          <p:cNvPr id="3" name="Rectangle 2">
            <a:extLst>
              <a:ext uri="{FF2B5EF4-FFF2-40B4-BE49-F238E27FC236}">
                <a16:creationId xmlns:a16="http://schemas.microsoft.com/office/drawing/2014/main" id="{F8AF6F38-91D6-4FBC-BC6A-D95E5F8942E8}"/>
              </a:ext>
            </a:extLst>
          </p:cNvPr>
          <p:cNvSpPr/>
          <p:nvPr/>
        </p:nvSpPr>
        <p:spPr>
          <a:xfrm>
            <a:off x="220318" y="97723"/>
            <a:ext cx="2356351" cy="369332"/>
          </a:xfrm>
          <a:prstGeom prst="rect">
            <a:avLst/>
          </a:prstGeom>
        </p:spPr>
        <p:txBody>
          <a:bodyPr wrap="none">
            <a:spAutoFit/>
          </a:bodyPr>
          <a:lstStyle/>
          <a:p>
            <a:r>
              <a:rPr lang="en-AU" dirty="0"/>
              <a:t>You Move us to delight</a:t>
            </a:r>
          </a:p>
        </p:txBody>
      </p:sp>
    </p:spTree>
    <p:extLst>
      <p:ext uri="{BB962C8B-B14F-4D97-AF65-F5344CB8AC3E}">
        <p14:creationId xmlns:p14="http://schemas.microsoft.com/office/powerpoint/2010/main" val="3865877048"/>
      </p:ext>
    </p:extLst>
  </p:cSld>
  <p:clrMapOvr>
    <a:masterClrMapping/>
  </p:clrMapOvr>
  <mc:AlternateContent xmlns:mc="http://schemas.openxmlformats.org/markup-compatibility/2006" xmlns:p14="http://schemas.microsoft.com/office/powerpoint/2010/main">
    <mc:Choice Requires="p14">
      <p:transition spd="med" p14:dur="700" advTm="3260">
        <p:fade/>
      </p:transition>
    </mc:Choice>
    <mc:Fallback xmlns="">
      <p:transition spd="med" advTm="32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B6C60EAC-A2F1-4D9B-AE17-AF819F6B0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41120" y="153462"/>
            <a:ext cx="9509760" cy="719995"/>
          </a:xfrm>
        </p:spPr>
        <p:txBody>
          <a:bodyPr/>
          <a:lstStyle/>
          <a:p>
            <a:r>
              <a:rPr lang="en-AU" dirty="0">
                <a:solidFill>
                  <a:schemeClr val="bg1"/>
                </a:solidFill>
              </a:rPr>
              <a:t>References</a:t>
            </a:r>
          </a:p>
        </p:txBody>
      </p:sp>
      <p:sp>
        <p:nvSpPr>
          <p:cNvPr id="3" name="Content Placeholder 2"/>
          <p:cNvSpPr>
            <a:spLocks noGrp="1"/>
          </p:cNvSpPr>
          <p:nvPr>
            <p:ph idx="1"/>
          </p:nvPr>
        </p:nvSpPr>
        <p:spPr>
          <a:xfrm>
            <a:off x="1341120" y="873458"/>
            <a:ext cx="9509760" cy="5156122"/>
          </a:xfrm>
        </p:spPr>
        <p:txBody>
          <a:bodyPr>
            <a:normAutofit/>
          </a:bodyPr>
          <a:lstStyle/>
          <a:p>
            <a:pPr marL="45720" indent="0">
              <a:lnSpc>
                <a:spcPct val="100000"/>
              </a:lnSpc>
              <a:spcBef>
                <a:spcPts val="0"/>
              </a:spcBef>
              <a:buNone/>
            </a:pPr>
            <a:r>
              <a:rPr lang="en-AU" sz="1800" dirty="0">
                <a:solidFill>
                  <a:schemeClr val="bg1"/>
                </a:solidFill>
                <a:effectLst>
                  <a:outerShdw blurRad="38100" dist="38100" dir="2700000" algn="tl">
                    <a:srgbClr val="000000">
                      <a:alpha val="43137"/>
                    </a:srgbClr>
                  </a:outerShdw>
                </a:effectLst>
                <a:latin typeface="Sylfaen" panose="010A0502050306030303" pitchFamily="18" charset="0"/>
              </a:rPr>
              <a:t>Song: You move us to delight – Liturgically Sound / Chris Hayman. Used with permission.</a:t>
            </a:r>
          </a:p>
          <a:p>
            <a:pPr marL="45720" indent="0">
              <a:lnSpc>
                <a:spcPct val="100000"/>
              </a:lnSpc>
              <a:spcBef>
                <a:spcPts val="0"/>
              </a:spcBef>
              <a:buNone/>
            </a:pPr>
            <a:endParaRPr lang="en-AU" sz="1800" dirty="0">
              <a:solidFill>
                <a:schemeClr val="bg1"/>
              </a:solidFill>
              <a:effectLst>
                <a:outerShdw blurRad="38100" dist="38100" dir="2700000" algn="tl">
                  <a:srgbClr val="000000">
                    <a:alpha val="43137"/>
                  </a:srgbClr>
                </a:outerShdw>
              </a:effectLst>
              <a:latin typeface="Sylfaen" panose="010A0502050306030303" pitchFamily="18" charset="0"/>
            </a:endParaRPr>
          </a:p>
          <a:p>
            <a:pPr marL="45720" indent="0">
              <a:lnSpc>
                <a:spcPct val="100000"/>
              </a:lnSpc>
              <a:spcBef>
                <a:spcPts val="0"/>
              </a:spcBef>
              <a:buNone/>
            </a:pPr>
            <a:r>
              <a:rPr lang="en-AU" sz="1800" dirty="0">
                <a:solidFill>
                  <a:schemeClr val="bg1"/>
                </a:solidFill>
                <a:effectLst>
                  <a:outerShdw blurRad="38100" dist="38100" dir="2700000" algn="tl">
                    <a:srgbClr val="000000">
                      <a:alpha val="43137"/>
                    </a:srgbClr>
                  </a:outerShdw>
                </a:effectLst>
                <a:latin typeface="Sylfaen" panose="010A0502050306030303" pitchFamily="18" charset="0"/>
              </a:rPr>
              <a:t>Video: </a:t>
            </a:r>
            <a:r>
              <a:rPr lang="en-AU" sz="1800" dirty="0" err="1">
                <a:solidFill>
                  <a:schemeClr val="bg1"/>
                </a:solidFill>
                <a:effectLst>
                  <a:outerShdw blurRad="38100" dist="38100" dir="2700000" algn="tl">
                    <a:srgbClr val="000000">
                      <a:alpha val="43137"/>
                    </a:srgbClr>
                  </a:outerShdw>
                </a:effectLst>
                <a:latin typeface="Sylfaen" panose="010A0502050306030303" pitchFamily="18" charset="0"/>
              </a:rPr>
              <a:t>Lumo</a:t>
            </a:r>
            <a:r>
              <a:rPr lang="en-AU" sz="1800" dirty="0">
                <a:solidFill>
                  <a:schemeClr val="bg1"/>
                </a:solidFill>
                <a:effectLst>
                  <a:outerShdw blurRad="38100" dist="38100" dir="2700000" algn="tl">
                    <a:srgbClr val="000000">
                      <a:alpha val="43137"/>
                    </a:srgbClr>
                  </a:outerShdw>
                </a:effectLst>
                <a:latin typeface="Sylfaen" panose="010A0502050306030303" pitchFamily="18" charset="0"/>
              </a:rPr>
              <a:t> Project (Matthew 5:1-12). Creative Commons Licence.</a:t>
            </a:r>
          </a:p>
          <a:p>
            <a:pPr marL="45720" indent="0">
              <a:lnSpc>
                <a:spcPct val="100000"/>
              </a:lnSpc>
              <a:spcBef>
                <a:spcPts val="0"/>
              </a:spcBef>
              <a:buNone/>
            </a:pPr>
            <a:endParaRPr lang="en-AU" sz="1800" dirty="0">
              <a:solidFill>
                <a:schemeClr val="bg1"/>
              </a:solidFill>
              <a:effectLst>
                <a:outerShdw blurRad="38100" dist="38100" dir="2700000" algn="tl">
                  <a:srgbClr val="000000">
                    <a:alpha val="43137"/>
                  </a:srgbClr>
                </a:outerShdw>
              </a:effectLst>
              <a:latin typeface="Sylfaen" panose="010A0502050306030303" pitchFamily="18" charset="0"/>
            </a:endParaRPr>
          </a:p>
          <a:p>
            <a:pPr marL="45720" indent="0">
              <a:lnSpc>
                <a:spcPct val="100000"/>
              </a:lnSpc>
              <a:spcBef>
                <a:spcPts val="0"/>
              </a:spcBef>
              <a:buNone/>
            </a:pPr>
            <a:r>
              <a:rPr lang="en-AU" sz="1800" dirty="0">
                <a:solidFill>
                  <a:schemeClr val="bg1"/>
                </a:solidFill>
                <a:effectLst>
                  <a:outerShdw blurRad="38100" dist="38100" dir="2700000" algn="tl">
                    <a:srgbClr val="000000">
                      <a:alpha val="43137"/>
                    </a:srgbClr>
                  </a:outerShdw>
                </a:effectLst>
                <a:latin typeface="Sylfaen" panose="010A0502050306030303" pitchFamily="18" charset="0"/>
              </a:rPr>
              <a:t>Wonderful News (CCRESS video)</a:t>
            </a:r>
          </a:p>
          <a:p>
            <a:pPr marL="45720" indent="0">
              <a:lnSpc>
                <a:spcPct val="100000"/>
              </a:lnSpc>
              <a:spcBef>
                <a:spcPts val="0"/>
              </a:spcBef>
              <a:buNone/>
            </a:pPr>
            <a:endParaRPr lang="en-AU" sz="1800" dirty="0">
              <a:solidFill>
                <a:schemeClr val="bg1"/>
              </a:solidFill>
              <a:effectLst>
                <a:outerShdw blurRad="38100" dist="38100" dir="2700000" algn="tl">
                  <a:srgbClr val="000000">
                    <a:alpha val="43137"/>
                  </a:srgbClr>
                </a:outerShdw>
              </a:effectLst>
              <a:latin typeface="Sylfaen" panose="010A0502050306030303" pitchFamily="18" charset="0"/>
            </a:endParaRPr>
          </a:p>
          <a:p>
            <a:pPr marL="45720" indent="0">
              <a:lnSpc>
                <a:spcPct val="100000"/>
              </a:lnSpc>
              <a:spcBef>
                <a:spcPts val="0"/>
              </a:spcBef>
              <a:buNone/>
            </a:pPr>
            <a:r>
              <a:rPr lang="en-AU" sz="1800" dirty="0">
                <a:solidFill>
                  <a:schemeClr val="bg1"/>
                </a:solidFill>
                <a:effectLst>
                  <a:outerShdw blurRad="38100" dist="38100" dir="2700000" algn="tl">
                    <a:srgbClr val="000000">
                      <a:alpha val="43137"/>
                    </a:srgbClr>
                  </a:outerShdw>
                </a:effectLst>
                <a:latin typeface="Sylfaen" panose="010A0502050306030303" pitchFamily="18" charset="0"/>
              </a:rPr>
              <a:t>Images – DanStevers.com &amp; </a:t>
            </a:r>
            <a:r>
              <a:rPr lang="en-AU" sz="1800" dirty="0" smtClean="0">
                <a:solidFill>
                  <a:schemeClr val="bg1"/>
                </a:solidFill>
                <a:effectLst>
                  <a:outerShdw blurRad="38100" dist="38100" dir="2700000" algn="tl">
                    <a:srgbClr val="000000">
                      <a:alpha val="43137"/>
                    </a:srgbClr>
                  </a:outerShdw>
                </a:effectLst>
                <a:latin typeface="Sylfaen" panose="010A0502050306030303" pitchFamily="18" charset="0"/>
              </a:rPr>
              <a:t>motionworship.com</a:t>
            </a:r>
          </a:p>
          <a:p>
            <a:pPr marL="45720" indent="0">
              <a:lnSpc>
                <a:spcPct val="100000"/>
              </a:lnSpc>
              <a:spcBef>
                <a:spcPts val="0"/>
              </a:spcBef>
              <a:buNone/>
            </a:pPr>
            <a:endParaRPr lang="en-US" sz="1800" dirty="0">
              <a:solidFill>
                <a:schemeClr val="bg1"/>
              </a:solidFill>
              <a:effectLst>
                <a:outerShdw blurRad="38100" dist="38100" dir="2700000" algn="tl">
                  <a:srgbClr val="000000">
                    <a:alpha val="43137"/>
                  </a:srgbClr>
                </a:outerShdw>
              </a:effectLst>
              <a:latin typeface="Sylfaen" panose="010A0502050306030303" pitchFamily="18" charset="0"/>
            </a:endParaRPr>
          </a:p>
          <a:p>
            <a:pPr marL="45720" indent="0">
              <a:lnSpc>
                <a:spcPct val="100000"/>
              </a:lnSpc>
              <a:spcBef>
                <a:spcPts val="0"/>
              </a:spcBef>
              <a:buNone/>
            </a:pPr>
            <a:r>
              <a:rPr lang="en-US" sz="1800" dirty="0" smtClean="0">
                <a:solidFill>
                  <a:schemeClr val="bg1"/>
                </a:solidFill>
                <a:effectLst>
                  <a:outerShdw blurRad="38100" dist="38100" dir="2700000" algn="tl">
                    <a:srgbClr val="000000">
                      <a:alpha val="43137"/>
                    </a:srgbClr>
                  </a:outerShdw>
                </a:effectLst>
                <a:latin typeface="Sylfaen" panose="010A0502050306030303" pitchFamily="18" charset="0"/>
              </a:rPr>
              <a:t>Script by Michael Vella</a:t>
            </a:r>
          </a:p>
          <a:p>
            <a:pPr marL="45720" indent="0">
              <a:lnSpc>
                <a:spcPct val="100000"/>
              </a:lnSpc>
              <a:spcBef>
                <a:spcPts val="0"/>
              </a:spcBef>
              <a:buNone/>
            </a:pPr>
            <a:r>
              <a:rPr lang="en-US" sz="1800" dirty="0" smtClean="0">
                <a:solidFill>
                  <a:schemeClr val="bg1"/>
                </a:solidFill>
                <a:effectLst>
                  <a:outerShdw blurRad="38100" dist="38100" dir="2700000" algn="tl">
                    <a:srgbClr val="000000">
                      <a:alpha val="43137"/>
                    </a:srgbClr>
                  </a:outerShdw>
                </a:effectLst>
                <a:latin typeface="Sylfaen" panose="010A0502050306030303" pitchFamily="18" charset="0"/>
              </a:rPr>
              <a:t>Voice by Vincent Haber</a:t>
            </a:r>
            <a:endParaRPr lang="en-AU" sz="1800"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Tree>
    <p:extLst>
      <p:ext uri="{BB962C8B-B14F-4D97-AF65-F5344CB8AC3E}">
        <p14:creationId xmlns:p14="http://schemas.microsoft.com/office/powerpoint/2010/main" val="48830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CB95C496-76F5-489B-8E89-A6C154F3CD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idx="1"/>
          </p:nvPr>
        </p:nvSpPr>
        <p:spPr>
          <a:xfrm>
            <a:off x="478970" y="398907"/>
            <a:ext cx="4019331" cy="1242206"/>
          </a:xfrm>
          <a:prstGeom prst="roundRect">
            <a:avLst/>
          </a:prstGeom>
        </p:spPr>
        <p:style>
          <a:lnRef idx="0">
            <a:schemeClr val="accent1"/>
          </a:lnRef>
          <a:fillRef idx="3">
            <a:schemeClr val="accent1"/>
          </a:fillRef>
          <a:effectRef idx="3">
            <a:schemeClr val="accent1"/>
          </a:effectRef>
          <a:fontRef idx="minor">
            <a:schemeClr val="lt1"/>
          </a:fontRef>
        </p:style>
        <p:txBody>
          <a:bodyPr>
            <a:normAutofit/>
          </a:bodyPr>
          <a:lstStyle/>
          <a:p>
            <a:pPr algn="ctr"/>
            <a:r>
              <a:rPr lang="en-AU" sz="4000" dirty="0">
                <a:effectLst>
                  <a:outerShdw blurRad="38100" dist="38100" dir="2700000" algn="tl">
                    <a:srgbClr val="000000">
                      <a:alpha val="43137"/>
                    </a:srgbClr>
                  </a:outerShdw>
                </a:effectLst>
              </a:rPr>
              <a:t>What I value</a:t>
            </a:r>
          </a:p>
        </p:txBody>
      </p:sp>
      <p:sp>
        <p:nvSpPr>
          <p:cNvPr id="7" name="Text Placeholder 6"/>
          <p:cNvSpPr>
            <a:spLocks noGrp="1"/>
          </p:cNvSpPr>
          <p:nvPr>
            <p:ph type="body" sz="quarter" idx="3"/>
          </p:nvPr>
        </p:nvSpPr>
        <p:spPr>
          <a:xfrm>
            <a:off x="3870830" y="2725329"/>
            <a:ext cx="4450340" cy="1402599"/>
          </a:xfrm>
          <a:prstGeom prst="roundRect">
            <a:avLst/>
          </a:prstGeom>
        </p:spPr>
        <p:style>
          <a:lnRef idx="0">
            <a:schemeClr val="accent1"/>
          </a:lnRef>
          <a:fillRef idx="3">
            <a:schemeClr val="accent1"/>
          </a:fillRef>
          <a:effectRef idx="3">
            <a:schemeClr val="accent1"/>
          </a:effectRef>
          <a:fontRef idx="minor">
            <a:schemeClr val="lt1"/>
          </a:fontRef>
        </p:style>
        <p:txBody>
          <a:bodyPr>
            <a:noAutofit/>
          </a:bodyPr>
          <a:lstStyle/>
          <a:p>
            <a:pPr algn="ctr"/>
            <a:r>
              <a:rPr lang="en-AU" sz="4000" dirty="0">
                <a:effectLst>
                  <a:outerShdw blurRad="38100" dist="38100" dir="2700000" algn="tl">
                    <a:srgbClr val="000000">
                      <a:alpha val="43137"/>
                    </a:srgbClr>
                  </a:outerShdw>
                </a:effectLst>
              </a:rPr>
              <a:t>What Jesus values</a:t>
            </a:r>
          </a:p>
        </p:txBody>
      </p:sp>
      <p:sp>
        <p:nvSpPr>
          <p:cNvPr id="12" name="Rectangle: Rounded Corners 11"/>
          <p:cNvSpPr/>
          <p:nvPr/>
        </p:nvSpPr>
        <p:spPr>
          <a:xfrm>
            <a:off x="7511338" y="5212145"/>
            <a:ext cx="4280068" cy="131057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4000" dirty="0">
                <a:effectLst>
                  <a:outerShdw blurRad="38100" dist="38100" dir="2700000" algn="tl">
                    <a:srgbClr val="000000">
                      <a:alpha val="43137"/>
                    </a:srgbClr>
                  </a:outerShdw>
                </a:effectLst>
              </a:rPr>
              <a:t>What we </a:t>
            </a:r>
            <a:br>
              <a:rPr lang="en-AU" sz="4000" dirty="0">
                <a:effectLst>
                  <a:outerShdw blurRad="38100" dist="38100" dir="2700000" algn="tl">
                    <a:srgbClr val="000000">
                      <a:alpha val="43137"/>
                    </a:srgbClr>
                  </a:outerShdw>
                </a:effectLst>
              </a:rPr>
            </a:br>
            <a:r>
              <a:rPr lang="en-AU" sz="4000" dirty="0">
                <a:effectLst>
                  <a:outerShdw blurRad="38100" dist="38100" dir="2700000" algn="tl">
                    <a:srgbClr val="000000">
                      <a:alpha val="43137"/>
                    </a:srgbClr>
                  </a:outerShdw>
                </a:effectLst>
              </a:rPr>
              <a:t>both value</a:t>
            </a:r>
          </a:p>
        </p:txBody>
      </p:sp>
      <p:pic>
        <p:nvPicPr>
          <p:cNvPr id="2" name="Sermon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450" y="6365875"/>
            <a:ext cx="406400" cy="406400"/>
          </a:xfrm>
          <a:prstGeom prst="rect">
            <a:avLst/>
          </a:prstGeom>
        </p:spPr>
      </p:pic>
    </p:spTree>
    <p:extLst>
      <p:ext uri="{BB962C8B-B14F-4D97-AF65-F5344CB8AC3E}">
        <p14:creationId xmlns:p14="http://schemas.microsoft.com/office/powerpoint/2010/main" val="373727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Effect transition="in" filter="fade">
                                      <p:cBhvr>
                                        <p:cTn id="9" dur="1000"/>
                                        <p:tgtEl>
                                          <p:spTgt spid="5">
                                            <p:bg/>
                                          </p:spTgt>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5">
                                            <p:txEl>
                                              <p:pRg st="0" end="0"/>
                                            </p:txEl>
                                          </p:spTgt>
                                        </p:tgtEl>
                                      </p:cBhvr>
                                    </p:animEffect>
                                  </p:childTnLst>
                                </p:cTn>
                              </p:par>
                            </p:childTnLst>
                          </p:cTn>
                        </p:par>
                        <p:par>
                          <p:cTn id="16" fill="hold">
                            <p:stCondLst>
                              <p:cond delay="2000"/>
                            </p:stCondLst>
                            <p:childTnLst>
                              <p:par>
                                <p:cTn id="17" presetID="53" presetClass="entr" presetSubtype="16" fill="hold" grpId="0" nodeType="afterEffect">
                                  <p:stCondLst>
                                    <p:cond delay="1000"/>
                                  </p:stCondLst>
                                  <p:childTnLst>
                                    <p:set>
                                      <p:cBhvr>
                                        <p:cTn id="18" dur="1" fill="hold">
                                          <p:stCondLst>
                                            <p:cond delay="0"/>
                                          </p:stCondLst>
                                        </p:cTn>
                                        <p:tgtEl>
                                          <p:spTgt spid="7">
                                            <p:bg/>
                                          </p:spTgt>
                                        </p:tgtEl>
                                        <p:attrNameLst>
                                          <p:attrName>style.visibility</p:attrName>
                                        </p:attrNameLst>
                                      </p:cBhvr>
                                      <p:to>
                                        <p:strVal val="visible"/>
                                      </p:to>
                                    </p:set>
                                    <p:anim calcmode="lin" valueType="num">
                                      <p:cBhvr>
                                        <p:cTn id="19" dur="1000" fill="hold"/>
                                        <p:tgtEl>
                                          <p:spTgt spid="7">
                                            <p:bg/>
                                          </p:spTgt>
                                        </p:tgtEl>
                                        <p:attrNameLst>
                                          <p:attrName>ppt_w</p:attrName>
                                        </p:attrNameLst>
                                      </p:cBhvr>
                                      <p:tavLst>
                                        <p:tav tm="0">
                                          <p:val>
                                            <p:fltVal val="0"/>
                                          </p:val>
                                        </p:tav>
                                        <p:tav tm="100000">
                                          <p:val>
                                            <p:strVal val="#ppt_w"/>
                                          </p:val>
                                        </p:tav>
                                      </p:tavLst>
                                    </p:anim>
                                    <p:anim calcmode="lin" valueType="num">
                                      <p:cBhvr>
                                        <p:cTn id="20" dur="1000" fill="hold"/>
                                        <p:tgtEl>
                                          <p:spTgt spid="7">
                                            <p:bg/>
                                          </p:spTgt>
                                        </p:tgtEl>
                                        <p:attrNameLst>
                                          <p:attrName>ppt_h</p:attrName>
                                        </p:attrNameLst>
                                      </p:cBhvr>
                                      <p:tavLst>
                                        <p:tav tm="0">
                                          <p:val>
                                            <p:fltVal val="0"/>
                                          </p:val>
                                        </p:tav>
                                        <p:tav tm="100000">
                                          <p:val>
                                            <p:strVal val="#ppt_h"/>
                                          </p:val>
                                        </p:tav>
                                      </p:tavLst>
                                    </p:anim>
                                    <p:animEffect transition="in" filter="fade">
                                      <p:cBhvr>
                                        <p:cTn id="21" dur="1000"/>
                                        <p:tgtEl>
                                          <p:spTgt spid="7">
                                            <p:bg/>
                                          </p:spTgt>
                                        </p:tgtEl>
                                      </p:cBhvr>
                                    </p:animEffect>
                                  </p:childTnLst>
                                </p:cTn>
                              </p:par>
                            </p:childTnLst>
                          </p:cTn>
                        </p:par>
                        <p:par>
                          <p:cTn id="22" fill="hold">
                            <p:stCondLst>
                              <p:cond delay="4000"/>
                            </p:stCondLst>
                            <p:childTnLst>
                              <p:par>
                                <p:cTn id="23" presetID="53" presetClass="entr" presetSubtype="16" fill="hold" grpId="0" nodeType="afterEffect">
                                  <p:stCondLst>
                                    <p:cond delay="100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7" dur="1000"/>
                                        <p:tgtEl>
                                          <p:spTgt spid="7">
                                            <p:txEl>
                                              <p:pRg st="0" end="0"/>
                                            </p:txEl>
                                          </p:spTgt>
                                        </p:tgtEl>
                                      </p:cBhvr>
                                    </p:animEffect>
                                  </p:childTnLst>
                                </p:cTn>
                              </p:par>
                            </p:childTnLst>
                          </p:cTn>
                        </p:par>
                        <p:par>
                          <p:cTn id="28" fill="hold">
                            <p:stCondLst>
                              <p:cond delay="6000"/>
                            </p:stCondLst>
                            <p:childTnLst>
                              <p:par>
                                <p:cTn id="29" presetID="53" presetClass="entr" presetSubtype="16" fill="hold" grpId="0" nodeType="afterEffect">
                                  <p:stCondLst>
                                    <p:cond delay="10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8000"/>
                            </p:stCondLst>
                            <p:childTnLst>
                              <p:par>
                                <p:cTn id="35" presetID="1" presetClass="mediacall" presetSubtype="0" fill="hold" nodeType="afterEffect">
                                  <p:stCondLst>
                                    <p:cond delay="0"/>
                                  </p:stCondLst>
                                  <p:childTnLst>
                                    <p:cmd type="call" cmd="playFrom(0.0)">
                                      <p:cBhvr>
                                        <p:cTn id="36" dur="38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5" grpId="0" build="p" animBg="1"/>
      <p:bldP spid="7" grpId="0" build="p"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31" y="308225"/>
            <a:ext cx="11794733" cy="3164439"/>
          </a:xfrm>
        </p:spPr>
        <p:txBody>
          <a:bodyPr>
            <a:normAutofit fontScale="90000"/>
          </a:bodyPr>
          <a:lstStyle/>
          <a:p>
            <a:r>
              <a:rPr lang="en-AU" dirty="0" smtClean="0">
                <a:solidFill>
                  <a:srgbClr val="FFFF00"/>
                </a:solidFill>
              </a:rPr>
              <a:t>We remember Moses going up Mt Sanai where he received the Ten Commandments which were given by God to help the Jews and us come into a closer relationship with God and each other. </a:t>
            </a:r>
            <a:endParaRPr lang="en-AU" dirty="0">
              <a:solidFill>
                <a:srgbClr val="FFFF00"/>
              </a:solidFill>
            </a:endParaRPr>
          </a:p>
        </p:txBody>
      </p:sp>
      <p:sp>
        <p:nvSpPr>
          <p:cNvPr id="3" name="Text Placeholder 2"/>
          <p:cNvSpPr>
            <a:spLocks noGrp="1"/>
          </p:cNvSpPr>
          <p:nvPr>
            <p:ph type="body" idx="1"/>
          </p:nvPr>
        </p:nvSpPr>
        <p:spPr>
          <a:xfrm>
            <a:off x="349322" y="3554857"/>
            <a:ext cx="11332396" cy="3020603"/>
          </a:xfrm>
        </p:spPr>
        <p:txBody>
          <a:bodyPr>
            <a:normAutofit lnSpcReduction="10000"/>
          </a:bodyPr>
          <a:lstStyle/>
          <a:p>
            <a:pPr algn="l"/>
            <a:r>
              <a:rPr lang="en-AU" sz="4400" dirty="0" smtClean="0">
                <a:solidFill>
                  <a:srgbClr val="FFC000"/>
                </a:solidFill>
              </a:rPr>
              <a:t>Jesus came to reveal the nature of God and how we can have a close relationship with God and each other. He did this through the way he lived, through parables and miracles and through his sayings especially the Sermon on the Mount.</a:t>
            </a:r>
            <a:r>
              <a:rPr lang="en-AU" dirty="0" smtClean="0">
                <a:solidFill>
                  <a:srgbClr val="FFC000"/>
                </a:solidFill>
              </a:rPr>
              <a:t> </a:t>
            </a:r>
            <a:endParaRPr lang="en-AU" dirty="0">
              <a:solidFill>
                <a:srgbClr val="FFC000"/>
              </a:solidFill>
            </a:endParaRPr>
          </a:p>
        </p:txBody>
      </p:sp>
      <p:pic>
        <p:nvPicPr>
          <p:cNvPr id="4" name="Sermon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6122" y="6372260"/>
            <a:ext cx="406400" cy="406400"/>
          </a:xfrm>
          <a:prstGeom prst="rect">
            <a:avLst/>
          </a:prstGeom>
        </p:spPr>
      </p:pic>
    </p:spTree>
    <p:extLst>
      <p:ext uri="{BB962C8B-B14F-4D97-AF65-F5344CB8AC3E}">
        <p14:creationId xmlns:p14="http://schemas.microsoft.com/office/powerpoint/2010/main" val="335687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04" y="166955"/>
            <a:ext cx="11616648" cy="2667000"/>
          </a:xfrm>
        </p:spPr>
        <p:txBody>
          <a:bodyPr/>
          <a:lstStyle/>
          <a:p>
            <a:r>
              <a:rPr lang="en-AU" dirty="0" smtClean="0"/>
              <a:t>“The Sermon on the Mount” is also called “The Beatitudes”</a:t>
            </a:r>
            <a:endParaRPr lang="en-AU" dirty="0"/>
          </a:p>
        </p:txBody>
      </p:sp>
      <p:sp>
        <p:nvSpPr>
          <p:cNvPr id="3" name="Text Placeholder 2"/>
          <p:cNvSpPr>
            <a:spLocks noGrp="1"/>
          </p:cNvSpPr>
          <p:nvPr>
            <p:ph type="body" idx="1"/>
          </p:nvPr>
        </p:nvSpPr>
        <p:spPr>
          <a:xfrm>
            <a:off x="462336" y="2979506"/>
            <a:ext cx="11537879" cy="3554857"/>
          </a:xfrm>
        </p:spPr>
        <p:txBody>
          <a:bodyPr/>
          <a:lstStyle/>
          <a:p>
            <a:pPr algn="l"/>
            <a:endParaRPr lang="en-AU" dirty="0" smtClean="0"/>
          </a:p>
          <a:p>
            <a:pPr algn="l"/>
            <a:r>
              <a:rPr lang="en-AU" sz="4000" dirty="0" smtClean="0"/>
              <a:t>A </a:t>
            </a:r>
            <a:r>
              <a:rPr lang="en-AU" sz="4000" dirty="0" smtClean="0">
                <a:solidFill>
                  <a:srgbClr val="FFC000"/>
                </a:solidFill>
              </a:rPr>
              <a:t>Beatitude</a:t>
            </a:r>
            <a:r>
              <a:rPr lang="en-AU" sz="4000" dirty="0" smtClean="0"/>
              <a:t> is a statement which is </a:t>
            </a:r>
            <a:r>
              <a:rPr lang="en-AU" sz="4000" dirty="0" smtClean="0">
                <a:solidFill>
                  <a:srgbClr val="FFC000"/>
                </a:solidFill>
              </a:rPr>
              <a:t>Wonderful News </a:t>
            </a:r>
            <a:r>
              <a:rPr lang="en-AU" sz="4000" dirty="0" smtClean="0"/>
              <a:t>or Good News. They are also expressions or guidelines to Christian living. In the Gospel of Matthew we have eight of these statements.</a:t>
            </a:r>
            <a:endParaRPr lang="en-AU" sz="4000" dirty="0"/>
          </a:p>
        </p:txBody>
      </p:sp>
      <p:pic>
        <p:nvPicPr>
          <p:cNvPr id="4" name="Sermon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0063" y="6365875"/>
            <a:ext cx="406400" cy="406400"/>
          </a:xfrm>
          <a:prstGeom prst="rect">
            <a:avLst/>
          </a:prstGeom>
        </p:spPr>
      </p:pic>
    </p:spTree>
    <p:extLst>
      <p:ext uri="{BB962C8B-B14F-4D97-AF65-F5344CB8AC3E}">
        <p14:creationId xmlns:p14="http://schemas.microsoft.com/office/powerpoint/2010/main" val="35753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mo Project Gospel of Matthew 5_1-20">
            <a:hlinkClick r:id="" action="ppaction://media"/>
            <a:extLst>
              <a:ext uri="{FF2B5EF4-FFF2-40B4-BE49-F238E27FC236}">
                <a16:creationId xmlns:a16="http://schemas.microsoft.com/office/drawing/2014/main" id="{31C0A662-EF75-4DB3-A152-1638B9559882}"/>
              </a:ext>
            </a:extLst>
          </p:cNvPr>
          <p:cNvPicPr>
            <a:picLocks noChangeAspect="1"/>
          </p:cNvPicPr>
          <p:nvPr>
            <a:vide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CC12F6A-78BC-40DB-90A1-50A802095437}"/>
              </a:ext>
            </a:extLst>
          </p:cNvPr>
          <p:cNvSpPr/>
          <p:nvPr/>
        </p:nvSpPr>
        <p:spPr>
          <a:xfrm>
            <a:off x="2873804" y="6388867"/>
            <a:ext cx="6444393" cy="461665"/>
          </a:xfrm>
          <a:prstGeom prst="rect">
            <a:avLst/>
          </a:prstGeom>
        </p:spPr>
        <p:txBody>
          <a:bodyPr wrap="none">
            <a:spAutoFit/>
          </a:bodyPr>
          <a:lstStyle/>
          <a:p>
            <a:pPr algn="ctr"/>
            <a:r>
              <a:rPr lang="en-AU" sz="2400" i="1" dirty="0">
                <a:solidFill>
                  <a:schemeClr val="bg1"/>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cs typeface="Times New Roman" panose="02020603050405020304" pitchFamily="18" charset="0"/>
              </a:rPr>
              <a:t>Matthew</a:t>
            </a:r>
            <a:r>
              <a:rPr lang="en-AU" sz="2400" dirty="0">
                <a:solidFill>
                  <a:schemeClr val="bg1"/>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cs typeface="Times New Roman" panose="02020603050405020304" pitchFamily="18" charset="0"/>
              </a:rPr>
              <a:t> 5:1–12 The Beatitudes (</a:t>
            </a:r>
            <a:r>
              <a:rPr lang="en-AU" sz="2400" dirty="0" err="1">
                <a:solidFill>
                  <a:schemeClr val="bg1"/>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cs typeface="Times New Roman" panose="02020603050405020304" pitchFamily="18" charset="0"/>
              </a:rPr>
              <a:t>Lumo</a:t>
            </a:r>
            <a:r>
              <a:rPr lang="en-AU" sz="2400" dirty="0">
                <a:solidFill>
                  <a:schemeClr val="bg1"/>
                </a:solidFill>
                <a:effectLst>
                  <a:outerShdw blurRad="38100" dist="38100" dir="2700000" algn="tl">
                    <a:srgbClr val="000000">
                      <a:alpha val="43137"/>
                    </a:srgbClr>
                  </a:outerShdw>
                </a:effectLst>
                <a:latin typeface="Book Antiqua" panose="02040602050305030304" pitchFamily="18" charset="0"/>
                <a:ea typeface="Times New Roman" panose="02020603050405020304" pitchFamily="18" charset="0"/>
                <a:cs typeface="Times New Roman" panose="02020603050405020304" pitchFamily="18" charset="0"/>
              </a:rPr>
              <a:t> Project)</a:t>
            </a:r>
            <a:endParaRPr lang="en-AU"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1137450"/>
      </p:ext>
    </p:extLst>
  </p:cSld>
  <p:clrMapOvr>
    <a:masterClrMapping/>
  </p:clrMapOvr>
  <mc:AlternateContent xmlns:mc="http://schemas.openxmlformats.org/markup-compatibility/2006" xmlns:p14="http://schemas.microsoft.com/office/powerpoint/2010/main">
    <mc:Choice Requires="p14">
      <p:transition spd="med" p14:dur="700" advTm="94000">
        <p:fade/>
      </p:transition>
    </mc:Choice>
    <mc:Fallback xmlns="">
      <p:transition spd="med" advTm="9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3257" y="0"/>
            <a:ext cx="7172696" cy="2339439"/>
          </a:xfrm>
        </p:spPr>
        <p:txBody>
          <a:bodyPr>
            <a:normAutofit/>
          </a:bodyPr>
          <a:lstStyle/>
          <a:p>
            <a:r>
              <a:rPr lang="en-AU" dirty="0">
                <a:solidFill>
                  <a:srgbClr val="FFFF00"/>
                </a:solidFill>
              </a:rPr>
              <a:t>‘Wonderful news for the poor in spirit! The kingdom of heaven is yours</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427512" y="4892634"/>
            <a:ext cx="11590317" cy="1812966"/>
          </a:xfrm>
        </p:spPr>
        <p:txBody>
          <a:bodyPr>
            <a:normAutofit lnSpcReduction="10000"/>
          </a:bodyPr>
          <a:lstStyle/>
          <a:p>
            <a:pPr algn="l"/>
            <a:r>
              <a:rPr lang="en-AU" dirty="0" smtClean="0"/>
              <a:t>You may find yourself </a:t>
            </a:r>
            <a:r>
              <a:rPr lang="en-AU" dirty="0"/>
              <a:t>feeling totally helpless and in need of God’s help. </a:t>
            </a:r>
            <a:r>
              <a:rPr lang="en-AU" dirty="0" smtClean="0"/>
              <a:t>This saying is telling us that we can </a:t>
            </a:r>
            <a:r>
              <a:rPr lang="en-AU" dirty="0"/>
              <a:t>put </a:t>
            </a:r>
            <a:r>
              <a:rPr lang="en-AU" dirty="0" smtClean="0"/>
              <a:t>our </a:t>
            </a:r>
            <a:r>
              <a:rPr lang="en-AU" dirty="0"/>
              <a:t>total trust in God and </a:t>
            </a:r>
            <a:r>
              <a:rPr lang="en-AU" dirty="0" smtClean="0"/>
              <a:t>we can accept </a:t>
            </a:r>
            <a:r>
              <a:rPr lang="en-AU" dirty="0"/>
              <a:t>the </a:t>
            </a:r>
            <a:r>
              <a:rPr lang="en-AU" b="1" u="sng" dirty="0"/>
              <a:t>will of God</a:t>
            </a:r>
            <a:r>
              <a:rPr lang="en-AU" dirty="0"/>
              <a:t> </a:t>
            </a:r>
            <a:r>
              <a:rPr lang="en-AU" dirty="0" smtClean="0"/>
              <a:t>so that we can </a:t>
            </a:r>
            <a:r>
              <a:rPr lang="en-AU" dirty="0"/>
              <a:t>become a citizen of the Kingdom of God. We will find happiness and peace of mind and heart when we do what God wants of us.                                                                                                                                       The word </a:t>
            </a:r>
            <a:r>
              <a:rPr lang="en-AU" b="1" dirty="0"/>
              <a:t>“poor”</a:t>
            </a:r>
            <a:r>
              <a:rPr lang="en-AU" dirty="0"/>
              <a:t> comes from the Hebrew word </a:t>
            </a:r>
            <a:r>
              <a:rPr lang="en-AU" b="1" dirty="0"/>
              <a:t>“Ani”</a:t>
            </a:r>
            <a:r>
              <a:rPr lang="en-AU" dirty="0"/>
              <a:t> which means </a:t>
            </a:r>
            <a:r>
              <a:rPr lang="en-AU" dirty="0" smtClean="0"/>
              <a:t>“a poor</a:t>
            </a:r>
            <a:r>
              <a:rPr lang="en-AU" dirty="0"/>
              <a:t>, humble, faithful person who is wholly committed and has put total trust in God.” </a:t>
            </a:r>
            <a:endParaRPr lang="en-AU" dirty="0" smtClean="0"/>
          </a:p>
          <a:p>
            <a:pPr algn="l"/>
            <a:r>
              <a:rPr lang="en-AU" dirty="0" smtClean="0">
                <a:solidFill>
                  <a:srgbClr val="FFC000"/>
                </a:solidFill>
              </a:rPr>
              <a:t>Have you ever felt helpless or hopeless? If so this beatitude is for you. Put your trust in God, do what he wants and you will not only be part of God’s family and be in his Kingdom of Love but you will find peace.</a:t>
            </a:r>
            <a:endParaRPr lang="en-AU" dirty="0">
              <a:solidFill>
                <a:srgbClr val="FFC000"/>
              </a:solidFill>
            </a:endParaRPr>
          </a:p>
        </p:txBody>
      </p:sp>
      <p:pic>
        <p:nvPicPr>
          <p:cNvPr id="4" name="Sermon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4312" y="143773"/>
            <a:ext cx="406400" cy="406400"/>
          </a:xfrm>
          <a:prstGeom prst="rect">
            <a:avLst/>
          </a:prstGeom>
        </p:spPr>
      </p:pic>
    </p:spTree>
    <p:extLst>
      <p:ext uri="{BB962C8B-B14F-4D97-AF65-F5344CB8AC3E}">
        <p14:creationId xmlns:p14="http://schemas.microsoft.com/office/powerpoint/2010/main" val="33899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5112" y="166255"/>
            <a:ext cx="7766461" cy="2434441"/>
          </a:xfrm>
        </p:spPr>
        <p:txBody>
          <a:bodyPr/>
          <a:lstStyle/>
          <a:p>
            <a:r>
              <a:rPr lang="en-AU" dirty="0" smtClean="0">
                <a:solidFill>
                  <a:srgbClr val="FFFF00"/>
                </a:solidFill>
              </a:rPr>
              <a:t>‘Wonderful </a:t>
            </a:r>
            <a:r>
              <a:rPr lang="en-AU" dirty="0">
                <a:solidFill>
                  <a:srgbClr val="FFFF00"/>
                </a:solidFill>
              </a:rPr>
              <a:t>news for the mourners! You’re going to be comforted</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415636" y="4904509"/>
            <a:ext cx="11566567" cy="1801091"/>
          </a:xfrm>
        </p:spPr>
        <p:txBody>
          <a:bodyPr>
            <a:normAutofit lnSpcReduction="10000"/>
          </a:bodyPr>
          <a:lstStyle/>
          <a:p>
            <a:pPr algn="l"/>
            <a:r>
              <a:rPr lang="en-AU" sz="2800" dirty="0"/>
              <a:t>Jesus was moved with compassion on a number of occasions, he was moved to the depths of his being and he did his best to comfort those who mourned, shouldn’t we do the same</a:t>
            </a:r>
            <a:r>
              <a:rPr lang="en-AU" sz="2800" dirty="0" smtClean="0"/>
              <a:t>?</a:t>
            </a:r>
          </a:p>
          <a:p>
            <a:pPr algn="l"/>
            <a:r>
              <a:rPr lang="en-AU" sz="2800" dirty="0" smtClean="0">
                <a:solidFill>
                  <a:srgbClr val="FFC000"/>
                </a:solidFill>
              </a:rPr>
              <a:t>Have you felt so sad that your heart wanted to break? If so this statement is for you. If not, you are challenged to be there for others when they need you!</a:t>
            </a:r>
            <a:endParaRPr lang="en-AU" sz="2800" dirty="0">
              <a:solidFill>
                <a:srgbClr val="FFC000"/>
              </a:solidFill>
            </a:endParaRPr>
          </a:p>
          <a:p>
            <a:endParaRPr lang="en-AU" dirty="0"/>
          </a:p>
        </p:txBody>
      </p:sp>
      <p:pic>
        <p:nvPicPr>
          <p:cNvPr id="4" name="Sermon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2436" y="166255"/>
            <a:ext cx="406400" cy="406400"/>
          </a:xfrm>
          <a:prstGeom prst="rect">
            <a:avLst/>
          </a:prstGeom>
        </p:spPr>
      </p:pic>
    </p:spTree>
    <p:extLst>
      <p:ext uri="{BB962C8B-B14F-4D97-AF65-F5344CB8AC3E}">
        <p14:creationId xmlns:p14="http://schemas.microsoft.com/office/powerpoint/2010/main" val="39122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5112" y="166256"/>
            <a:ext cx="7766461" cy="2600696"/>
          </a:xfrm>
        </p:spPr>
        <p:txBody>
          <a:bodyPr/>
          <a:lstStyle/>
          <a:p>
            <a:r>
              <a:rPr lang="en-AU" dirty="0">
                <a:solidFill>
                  <a:srgbClr val="FFFF00"/>
                </a:solidFill>
              </a:rPr>
              <a:t> ‘Wonderful news for the meek! You’re going to inherit the earth</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415636" y="4904509"/>
            <a:ext cx="11566567" cy="1801091"/>
          </a:xfrm>
        </p:spPr>
        <p:txBody>
          <a:bodyPr>
            <a:normAutofit fontScale="92500"/>
          </a:bodyPr>
          <a:lstStyle/>
          <a:p>
            <a:pPr algn="l"/>
            <a:r>
              <a:rPr lang="en-AU" dirty="0"/>
              <a:t>M</a:t>
            </a:r>
            <a:r>
              <a:rPr lang="en-AU" dirty="0" smtClean="0"/>
              <a:t>eek in the Bible means </a:t>
            </a:r>
            <a:r>
              <a:rPr lang="en-AU" b="1" dirty="0" smtClean="0"/>
              <a:t>humble and to have self-control which</a:t>
            </a:r>
            <a:r>
              <a:rPr lang="en-AU" dirty="0" smtClean="0"/>
              <a:t> </a:t>
            </a:r>
            <a:r>
              <a:rPr lang="en-AU" dirty="0"/>
              <a:t>means </a:t>
            </a:r>
            <a:r>
              <a:rPr lang="en-AU" dirty="0" smtClean="0"/>
              <a:t>at times you need to be gentle </a:t>
            </a:r>
            <a:r>
              <a:rPr lang="en-AU" dirty="0"/>
              <a:t>yet strong</a:t>
            </a:r>
            <a:r>
              <a:rPr lang="en-AU" b="1" dirty="0" smtClean="0"/>
              <a:t>. </a:t>
            </a:r>
            <a:r>
              <a:rPr lang="en-AU" b="1" dirty="0"/>
              <a:t>A humble person</a:t>
            </a:r>
            <a:r>
              <a:rPr lang="en-AU" dirty="0"/>
              <a:t> knows that God has created him or her wonderful and everyone else is also wonderful. We are equal in God’s </a:t>
            </a:r>
            <a:r>
              <a:rPr lang="en-AU" dirty="0" smtClean="0"/>
              <a:t>sight.</a:t>
            </a:r>
            <a:r>
              <a:rPr lang="en-AU" dirty="0"/>
              <a:t> God created you wonderful and beautiful just the way you are. </a:t>
            </a:r>
            <a:r>
              <a:rPr lang="en-AU" dirty="0" smtClean="0"/>
              <a:t>In </a:t>
            </a:r>
            <a:r>
              <a:rPr lang="en-AU" b="1" i="1" dirty="0"/>
              <a:t>Isaiah </a:t>
            </a:r>
            <a:r>
              <a:rPr lang="en-AU" b="1" i="1" dirty="0" smtClean="0"/>
              <a:t>43:4 God says:</a:t>
            </a:r>
            <a:endParaRPr lang="en-AU" dirty="0"/>
          </a:p>
          <a:p>
            <a:pPr lvl="0" algn="l"/>
            <a:r>
              <a:rPr lang="en-AU" dirty="0" smtClean="0"/>
              <a:t>“</a:t>
            </a:r>
            <a:r>
              <a:rPr lang="en-AU" i="1" dirty="0" smtClean="0"/>
              <a:t>You </a:t>
            </a:r>
            <a:r>
              <a:rPr lang="en-AU" i="1" dirty="0"/>
              <a:t>are precious and honoured in my sight, and </a:t>
            </a:r>
            <a:r>
              <a:rPr lang="en-AU" b="1" i="1" dirty="0" smtClean="0"/>
              <a:t>I </a:t>
            </a:r>
            <a:r>
              <a:rPr lang="en-AU" b="1" i="1" dirty="0"/>
              <a:t>love you.” </a:t>
            </a:r>
            <a:r>
              <a:rPr lang="en-AU" b="1" i="1" dirty="0" smtClean="0"/>
              <a:t> Jesus also says: </a:t>
            </a:r>
            <a:r>
              <a:rPr lang="en-AU" dirty="0" smtClean="0"/>
              <a:t>“And </a:t>
            </a:r>
            <a:r>
              <a:rPr lang="en-AU" dirty="0"/>
              <a:t>what do you benefit </a:t>
            </a:r>
            <a:r>
              <a:rPr lang="en-AU" i="1" dirty="0"/>
              <a:t>if you gain</a:t>
            </a:r>
            <a:r>
              <a:rPr lang="en-AU" dirty="0"/>
              <a:t> the </a:t>
            </a:r>
            <a:r>
              <a:rPr lang="en-AU" i="1" dirty="0"/>
              <a:t>whole world</a:t>
            </a:r>
            <a:r>
              <a:rPr lang="en-AU" dirty="0"/>
              <a:t> but </a:t>
            </a:r>
            <a:r>
              <a:rPr lang="en-AU" i="1" dirty="0"/>
              <a:t>lose your own soul</a:t>
            </a:r>
            <a:r>
              <a:rPr lang="en-AU" dirty="0"/>
              <a:t>?” Mark 8:36 </a:t>
            </a:r>
            <a:r>
              <a:rPr lang="en-AU" i="1" dirty="0"/>
              <a:t>This means that </a:t>
            </a:r>
            <a:r>
              <a:rPr lang="en-AU" b="1" i="1" dirty="0"/>
              <a:t>you and your soul are of more value than the whole </a:t>
            </a:r>
            <a:r>
              <a:rPr lang="en-AU" b="1" i="1" dirty="0" smtClean="0"/>
              <a:t>world! </a:t>
            </a:r>
            <a:r>
              <a:rPr lang="en-AU" b="1" i="1" dirty="0" smtClean="0">
                <a:solidFill>
                  <a:srgbClr val="FFC000"/>
                </a:solidFill>
              </a:rPr>
              <a:t>You are a very lucky person if you think that you are of great value, the whole world is yours.</a:t>
            </a:r>
            <a:endParaRPr lang="en-AU" dirty="0">
              <a:solidFill>
                <a:srgbClr val="FFC000"/>
              </a:solidFill>
            </a:endParaRPr>
          </a:p>
          <a:p>
            <a:pPr algn="l"/>
            <a:endParaRPr lang="en-AU" dirty="0"/>
          </a:p>
        </p:txBody>
      </p:sp>
      <p:pic>
        <p:nvPicPr>
          <p:cNvPr id="4" name="Sermon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2436" y="166256"/>
            <a:ext cx="406400" cy="406400"/>
          </a:xfrm>
          <a:prstGeom prst="rect">
            <a:avLst/>
          </a:prstGeom>
        </p:spPr>
      </p:pic>
    </p:spTree>
    <p:extLst>
      <p:ext uri="{BB962C8B-B14F-4D97-AF65-F5344CB8AC3E}">
        <p14:creationId xmlns:p14="http://schemas.microsoft.com/office/powerpoint/2010/main" val="339778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5190" y="130629"/>
            <a:ext cx="5047013" cy="4132613"/>
          </a:xfrm>
        </p:spPr>
        <p:txBody>
          <a:bodyPr>
            <a:normAutofit/>
          </a:bodyPr>
          <a:lstStyle/>
          <a:p>
            <a:r>
              <a:rPr lang="en-AU" dirty="0">
                <a:solidFill>
                  <a:srgbClr val="FF0000"/>
                </a:solidFill>
              </a:rPr>
              <a:t> </a:t>
            </a:r>
            <a:r>
              <a:rPr lang="en-AU" dirty="0">
                <a:solidFill>
                  <a:srgbClr val="FFFF00"/>
                </a:solidFill>
              </a:rPr>
              <a:t>‘Wonderful news for people who hunger and thirst for God’s justice! You’re going to be satisfied</a:t>
            </a:r>
            <a:r>
              <a:rPr lang="en-AU" dirty="0" smtClean="0">
                <a:solidFill>
                  <a:srgbClr val="FFFF00"/>
                </a:solidFill>
              </a:rPr>
              <a:t>.’ </a:t>
            </a:r>
            <a:endParaRPr lang="en-AU" dirty="0">
              <a:solidFill>
                <a:srgbClr val="FFFF00"/>
              </a:solidFill>
            </a:endParaRPr>
          </a:p>
        </p:txBody>
      </p:sp>
      <p:sp>
        <p:nvSpPr>
          <p:cNvPr id="3" name="Subtitle 2"/>
          <p:cNvSpPr>
            <a:spLocks noGrp="1"/>
          </p:cNvSpPr>
          <p:nvPr>
            <p:ph type="subTitle" idx="1"/>
          </p:nvPr>
        </p:nvSpPr>
        <p:spPr>
          <a:xfrm>
            <a:off x="332509" y="4928260"/>
            <a:ext cx="11530940" cy="1929740"/>
          </a:xfrm>
        </p:spPr>
        <p:txBody>
          <a:bodyPr>
            <a:normAutofit lnSpcReduction="10000"/>
          </a:bodyPr>
          <a:lstStyle/>
          <a:p>
            <a:pPr algn="l"/>
            <a:r>
              <a:rPr lang="en-AU" sz="2400" dirty="0" smtClean="0"/>
              <a:t>We should strive to do what is right and stand up for justice. God </a:t>
            </a:r>
            <a:r>
              <a:rPr lang="en-AU" sz="2400" dirty="0"/>
              <a:t>loves us when we are good and continues loving us even when we are bad. God however does not love the bad action, just the person. We should try and see from the other person’s perspective or as the saying goes “walk in their shoes’ and that way we will not judge others. So in mercy and kindness we are asked to be compassionate and be merciful in words as well as actions like the Good Samaritan. </a:t>
            </a:r>
            <a:r>
              <a:rPr lang="en-AU" sz="2400" dirty="0" smtClean="0"/>
              <a:t> </a:t>
            </a:r>
            <a:r>
              <a:rPr lang="en-AU" sz="2400" dirty="0" smtClean="0">
                <a:solidFill>
                  <a:srgbClr val="FFC000"/>
                </a:solidFill>
              </a:rPr>
              <a:t>Do you try to do what is right or are you quick to judge others?</a:t>
            </a:r>
            <a:endParaRPr lang="en-AU" sz="2400" dirty="0">
              <a:solidFill>
                <a:srgbClr val="FFC000"/>
              </a:solidFill>
            </a:endParaRPr>
          </a:p>
        </p:txBody>
      </p:sp>
      <p:pic>
        <p:nvPicPr>
          <p:cNvPr id="5" name="Sermon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894" y="270354"/>
            <a:ext cx="406400" cy="406400"/>
          </a:xfrm>
          <a:prstGeom prst="rect">
            <a:avLst/>
          </a:prstGeom>
        </p:spPr>
      </p:pic>
    </p:spTree>
    <p:extLst>
      <p:ext uri="{BB962C8B-B14F-4D97-AF65-F5344CB8AC3E}">
        <p14:creationId xmlns:p14="http://schemas.microsoft.com/office/powerpoint/2010/main" val="29750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4D8109F-05D6-4A26-8F7E-3EF448E61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1141</TotalTime>
  <Words>1397</Words>
  <Application>Microsoft Office PowerPoint</Application>
  <PresentationFormat>Widescreen</PresentationFormat>
  <Paragraphs>59</Paragraphs>
  <Slides>17</Slides>
  <Notes>4</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Book Antiqua</vt:lpstr>
      <vt:lpstr>Corbel</vt:lpstr>
      <vt:lpstr>Euphemia</vt:lpstr>
      <vt:lpstr>Sylfaen</vt:lpstr>
      <vt:lpstr>Times New Roman</vt:lpstr>
      <vt:lpstr>Banded Design Blue 16x9</vt:lpstr>
      <vt:lpstr>SERMON ON THE MOUNT</vt:lpstr>
      <vt:lpstr>PowerPoint Presentation</vt:lpstr>
      <vt:lpstr>We remember Moses going up Mt Sanai where he received the Ten Commandments which were given by God to help the Jews and us come into a closer relationship with God and each other. </vt:lpstr>
      <vt:lpstr>“The Sermon on the Mount” is also called “The Beatitudes”</vt:lpstr>
      <vt:lpstr>PowerPoint Presentation</vt:lpstr>
      <vt:lpstr>‘Wonderful news for the poor in spirit! The kingdom of heaven is yours.’ </vt:lpstr>
      <vt:lpstr>‘Wonderful news for the mourners! You’re going to be comforted.’ </vt:lpstr>
      <vt:lpstr> ‘Wonderful news for the meek! You’re going to inherit the earth.’ </vt:lpstr>
      <vt:lpstr> ‘Wonderful news for people who hunger and thirst for God’s justice! You’re going to be satisfied.’ </vt:lpstr>
      <vt:lpstr> ‘Wonderful news for the merciful! You’ll receive mercy yourselves.’ </vt:lpstr>
      <vt:lpstr>‘Wonderful news for the pure in heart! You will see God.’ </vt:lpstr>
      <vt:lpstr> ‘Wonderful news for the peacemakers! You’ll be called God’s children.’ </vt:lpstr>
      <vt:lpstr> ‘Wonderful news for people who are persecuted because of God’s way! The kingdom of heaven belongs to you. </vt:lpstr>
      <vt:lpstr>PowerPoint Presentation</vt:lpstr>
      <vt:lpstr>Prayer: We give thanks to you Father for the direction you have given us today.  As we leave this lesson, may you guide us to become people of the Beatitudes, people with wonderful news, people of blessing.  We take with us the blessings of God</vt:lpstr>
      <vt:lpstr>PowerPoint Presentation</vt:lpstr>
      <vt:lpstr>References</vt:lpstr>
    </vt:vector>
  </TitlesOfParts>
  <Company>Diocese of Broken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ON THE MOUNT</dc:title>
  <dc:creator>Rebecca Bishop</dc:creator>
  <cp:keywords/>
  <cp:lastModifiedBy>Vincent Haber</cp:lastModifiedBy>
  <cp:revision>67</cp:revision>
  <cp:lastPrinted>2019-08-28T05:37:39Z</cp:lastPrinted>
  <dcterms:created xsi:type="dcterms:W3CDTF">2014-10-07T22:23:30Z</dcterms:created>
  <dcterms:modified xsi:type="dcterms:W3CDTF">2020-07-30T23:50:55Z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